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0" name="タイトルテキスト"/>
          <p:cNvSpPr txBox="1"/>
          <p:nvPr>
            <p:ph type="title"/>
          </p:nvPr>
        </p:nvSpPr>
        <p:spPr>
          <a:prstGeom prst="rect">
            <a:avLst/>
          </a:prstGeom>
        </p:spPr>
        <p:txBody>
          <a:bodyPr/>
          <a:lstStyle/>
          <a:p>
            <a:pPr/>
            <a:r>
              <a:t>タイトルテキスト</a:t>
            </a:r>
          </a:p>
        </p:txBody>
      </p:sp>
      <p:sp>
        <p:nvSpPr>
          <p:cNvPr id="91" name="本文レベル1…"/>
          <p:cNvSpPr txBox="1"/>
          <p:nvPr>
            <p:ph type="body" idx="1"/>
          </p:nvPr>
        </p:nvSpPr>
        <p:spPr>
          <a:prstGeom prst="rect">
            <a:avLst/>
          </a:prstGeom>
        </p:spPr>
        <p:txBody>
          <a:bodyPr vert="eaVert"/>
          <a:lstStyle/>
          <a:p>
            <a:pPr/>
            <a:r>
              <a:t>本文レベル1</a:t>
            </a:r>
          </a:p>
          <a:p>
            <a:pPr lvl="1"/>
            <a:r>
              <a:t>本文レベル2</a:t>
            </a:r>
          </a:p>
          <a:p>
            <a:pPr lvl="2"/>
            <a:r>
              <a:t>本文レベル3</a:t>
            </a:r>
          </a:p>
          <a:p>
            <a:pPr lvl="3"/>
            <a:r>
              <a:t>本文レベル4</a:t>
            </a:r>
          </a:p>
          <a:p>
            <a:pPr lvl="4"/>
            <a:r>
              <a:t>本文レベル5</a:t>
            </a:r>
          </a:p>
        </p:txBody>
      </p:sp>
      <p:sp>
        <p:nvSpPr>
          <p:cNvPr id="92"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99" name="タイトルテキスト"/>
          <p:cNvSpPr txBox="1"/>
          <p:nvPr>
            <p:ph type="title"/>
          </p:nvPr>
        </p:nvSpPr>
        <p:spPr>
          <a:xfrm>
            <a:off x="8724900" y="365125"/>
            <a:ext cx="2628900" cy="5811838"/>
          </a:xfrm>
          <a:prstGeom prst="rect">
            <a:avLst/>
          </a:prstGeom>
        </p:spPr>
        <p:txBody>
          <a:bodyPr vert="eaVert"/>
          <a:lstStyle/>
          <a:p>
            <a:pPr/>
            <a:r>
              <a:t>タイトルテキスト</a:t>
            </a:r>
          </a:p>
        </p:txBody>
      </p:sp>
      <p:sp>
        <p:nvSpPr>
          <p:cNvPr id="100" name="本文レベル1…"/>
          <p:cNvSpPr txBox="1"/>
          <p:nvPr>
            <p:ph type="body" idx="1"/>
          </p:nvPr>
        </p:nvSpPr>
        <p:spPr>
          <a:xfrm>
            <a:off x="838200" y="365125"/>
            <a:ext cx="7734300" cy="5811838"/>
          </a:xfrm>
          <a:prstGeom prst="rect">
            <a:avLst/>
          </a:prstGeom>
        </p:spPr>
        <p:txBody>
          <a:bodyPr vert="eaVert"/>
          <a:lstStyle/>
          <a:p>
            <a:pPr/>
            <a:r>
              <a:t>本文レベル1</a:t>
            </a:r>
          </a:p>
          <a:p>
            <a:pPr lvl="1"/>
            <a:r>
              <a:t>本文レベル2</a:t>
            </a:r>
          </a:p>
          <a:p>
            <a:pPr lvl="2"/>
            <a:r>
              <a:t>本文レベル3</a:t>
            </a:r>
          </a:p>
          <a:p>
            <a:pPr lvl="3"/>
            <a:r>
              <a:t>本文レベル4</a:t>
            </a:r>
          </a:p>
          <a:p>
            <a:pPr lvl="4"/>
            <a:r>
              <a:t>本文レベル5</a:t>
            </a:r>
          </a:p>
        </p:txBody>
      </p:sp>
      <p:sp>
        <p:nvSpPr>
          <p:cNvPr id="10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108" name="タイトルテキスト"/>
          <p:cNvSpPr txBox="1"/>
          <p:nvPr>
            <p:ph type="title"/>
          </p:nvPr>
        </p:nvSpPr>
        <p:spPr>
          <a:xfrm>
            <a:off x="1524000" y="1122362"/>
            <a:ext cx="9144000" cy="2387601"/>
          </a:xfrm>
          <a:prstGeom prst="rect">
            <a:avLst/>
          </a:prstGeom>
        </p:spPr>
        <p:txBody>
          <a:bodyPr anchor="b"/>
          <a:lstStyle>
            <a:lvl1pPr algn="ctr">
              <a:defRPr sz="4800">
                <a:solidFill>
                  <a:srgbClr val="005493"/>
                </a:solidFill>
                <a:latin typeface="IBM Plex Mono SemiBold"/>
                <a:ea typeface="IBM Plex Mono SemiBold"/>
                <a:cs typeface="IBM Plex Mono SemiBold"/>
                <a:sym typeface="IBM Plex Mono SemiBold"/>
              </a:defRPr>
            </a:lvl1pPr>
          </a:lstStyle>
          <a:p>
            <a:pPr/>
            <a:r>
              <a:t>タイトルテキスト</a:t>
            </a:r>
          </a:p>
        </p:txBody>
      </p:sp>
      <p:sp>
        <p:nvSpPr>
          <p:cNvPr id="109" name="スライド番号"/>
          <p:cNvSpPr txBox="1"/>
          <p:nvPr>
            <p:ph type="sldNum" sz="quarter" idx="2"/>
          </p:nvPr>
        </p:nvSpPr>
        <p:spPr>
          <a:xfrm>
            <a:off x="8407441" y="6189981"/>
            <a:ext cx="330159" cy="3327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ertical Title and Text">
    <p:spTree>
      <p:nvGrpSpPr>
        <p:cNvPr id="1" name=""/>
        <p:cNvGrpSpPr/>
        <p:nvPr/>
      </p:nvGrpSpPr>
      <p:grpSpPr>
        <a:xfrm>
          <a:off x="0" y="0"/>
          <a:ext cx="0" cy="0"/>
          <a:chOff x="0" y="0"/>
          <a:chExt cx="0" cy="0"/>
        </a:xfrm>
      </p:grpSpPr>
      <p:sp>
        <p:nvSpPr>
          <p:cNvPr id="116" name="本文レベル1…"/>
          <p:cNvSpPr txBox="1"/>
          <p:nvPr>
            <p:ph type="body" idx="1"/>
          </p:nvPr>
        </p:nvSpPr>
        <p:spPr>
          <a:xfrm>
            <a:off x="838200" y="365125"/>
            <a:ext cx="7734300" cy="5811838"/>
          </a:xfrm>
          <a:prstGeom prst="rect">
            <a:avLst/>
          </a:prstGeom>
        </p:spPr>
        <p:txBody>
          <a:bodyPr vert="eaVert"/>
          <a:lstStyle/>
          <a:p>
            <a:pPr/>
            <a:r>
              <a:t>本文レベル1</a:t>
            </a:r>
          </a:p>
          <a:p>
            <a:pPr lvl="1"/>
            <a:r>
              <a:t>本文レベル2</a:t>
            </a:r>
          </a:p>
          <a:p>
            <a:pPr lvl="2"/>
            <a:r>
              <a:t>本文レベル3</a:t>
            </a:r>
          </a:p>
          <a:p>
            <a:pPr lvl="3"/>
            <a:r>
              <a:t>本文レベル4</a:t>
            </a:r>
          </a:p>
          <a:p>
            <a:pPr lvl="4"/>
            <a:r>
              <a:t>本文レベル5</a:t>
            </a:r>
          </a:p>
        </p:txBody>
      </p:sp>
      <p:sp>
        <p:nvSpPr>
          <p:cNvPr id="117" name="スライド番号"/>
          <p:cNvSpPr txBox="1"/>
          <p:nvPr>
            <p:ph type="sldNum" sz="quarter" idx="2"/>
          </p:nvPr>
        </p:nvSpPr>
        <p:spPr>
          <a:xfrm>
            <a:off x="8407441" y="6189981"/>
            <a:ext cx="330159" cy="3327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タイトルテキスト"/>
          <p:cNvSpPr txBox="1"/>
          <p:nvPr>
            <p:ph type="title"/>
          </p:nvPr>
        </p:nvSpPr>
        <p:spPr>
          <a:prstGeom prst="rect">
            <a:avLst/>
          </a:prstGeom>
        </p:spPr>
        <p:txBody>
          <a:bodyPr/>
          <a:lstStyle/>
          <a:p>
            <a:pPr/>
            <a:r>
              <a:t>タイトルテキスト</a:t>
            </a:r>
          </a:p>
        </p:txBody>
      </p:sp>
      <p:sp>
        <p:nvSpPr>
          <p:cNvPr id="19"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2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 name="タイトルテキスト"/>
          <p:cNvSpPr txBox="1"/>
          <p:nvPr>
            <p:ph type="title"/>
          </p:nvPr>
        </p:nvSpPr>
        <p:spPr>
          <a:xfrm>
            <a:off x="831850" y="1709738"/>
            <a:ext cx="10515600" cy="2852737"/>
          </a:xfrm>
          <a:prstGeom prst="rect">
            <a:avLst/>
          </a:prstGeom>
        </p:spPr>
        <p:txBody>
          <a:bodyPr anchor="b"/>
          <a:lstStyle>
            <a:lvl1pPr>
              <a:defRPr sz="6000"/>
            </a:lvl1pPr>
          </a:lstStyle>
          <a:p>
            <a:pPr/>
            <a:r>
              <a:t>タイトルテキスト</a:t>
            </a:r>
          </a:p>
        </p:txBody>
      </p:sp>
      <p:sp>
        <p:nvSpPr>
          <p:cNvPr id="28" name="本文レベル1…"/>
          <p:cNvSpPr txBox="1"/>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本文レベル1</a:t>
            </a:r>
          </a:p>
          <a:p>
            <a:pPr lvl="1"/>
            <a:r>
              <a:t>本文レベル2</a:t>
            </a:r>
          </a:p>
          <a:p>
            <a:pPr lvl="2"/>
            <a:r>
              <a:t>本文レベル3</a:t>
            </a:r>
          </a:p>
          <a:p>
            <a:pPr lvl="3"/>
            <a:r>
              <a:t>本文レベル4</a:t>
            </a:r>
          </a:p>
          <a:p>
            <a:pPr lvl="4"/>
            <a:r>
              <a:t>本文レベル5</a:t>
            </a:r>
          </a:p>
        </p:txBody>
      </p:sp>
      <p:sp>
        <p:nvSpPr>
          <p:cNvPr id="2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6" name="タイトルテキスト"/>
          <p:cNvSpPr txBox="1"/>
          <p:nvPr>
            <p:ph type="title"/>
          </p:nvPr>
        </p:nvSpPr>
        <p:spPr>
          <a:prstGeom prst="rect">
            <a:avLst/>
          </a:prstGeom>
        </p:spPr>
        <p:txBody>
          <a:bodyPr/>
          <a:lstStyle/>
          <a:p>
            <a:pPr/>
            <a:r>
              <a:t>タイトルテキスト</a:t>
            </a:r>
          </a:p>
        </p:txBody>
      </p:sp>
      <p:sp>
        <p:nvSpPr>
          <p:cNvPr id="37" name="本文レベル1…"/>
          <p:cNvSpPr txBox="1"/>
          <p:nvPr>
            <p:ph type="body" sz="half" idx="1"/>
          </p:nvPr>
        </p:nvSpPr>
        <p:spPr>
          <a:xfrm>
            <a:off x="838200" y="1825625"/>
            <a:ext cx="5181600" cy="4351338"/>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3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5" name="タイトルテキスト"/>
          <p:cNvSpPr txBox="1"/>
          <p:nvPr>
            <p:ph type="title"/>
          </p:nvPr>
        </p:nvSpPr>
        <p:spPr>
          <a:xfrm>
            <a:off x="839787" y="365125"/>
            <a:ext cx="10515601" cy="1325563"/>
          </a:xfrm>
          <a:prstGeom prst="rect">
            <a:avLst/>
          </a:prstGeom>
        </p:spPr>
        <p:txBody>
          <a:bodyPr/>
          <a:lstStyle/>
          <a:p>
            <a:pPr/>
            <a:r>
              <a:t>タイトルテキスト</a:t>
            </a:r>
          </a:p>
        </p:txBody>
      </p:sp>
      <p:sp>
        <p:nvSpPr>
          <p:cNvPr id="46" name="本文レベル1…"/>
          <p:cNvSpPr txBox="1"/>
          <p:nvPr>
            <p:ph type="body" sz="quarter" idx="1"/>
          </p:nvPr>
        </p:nvSpPr>
        <p:spPr>
          <a:xfrm>
            <a:off x="839787" y="1681163"/>
            <a:ext cx="5157790" cy="823914"/>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本文レベル1</a:t>
            </a:r>
          </a:p>
          <a:p>
            <a:pPr lvl="1"/>
            <a:r>
              <a:t>本文レベル2</a:t>
            </a:r>
          </a:p>
          <a:p>
            <a:pPr lvl="2"/>
            <a:r>
              <a:t>本文レベル3</a:t>
            </a:r>
          </a:p>
          <a:p>
            <a:pPr lvl="3"/>
            <a:r>
              <a:t>本文レベル4</a:t>
            </a:r>
          </a:p>
          <a:p>
            <a:pPr lvl="4"/>
            <a:r>
              <a:t>本文レベル5</a:t>
            </a:r>
          </a:p>
        </p:txBody>
      </p:sp>
      <p:sp>
        <p:nvSpPr>
          <p:cNvPr id="47" name="Text Placeholder 4"/>
          <p:cNvSpPr/>
          <p:nvPr>
            <p:ph type="body" sz="quarter" idx="21"/>
          </p:nvPr>
        </p:nvSpPr>
        <p:spPr>
          <a:xfrm>
            <a:off x="6172200" y="1681163"/>
            <a:ext cx="5183188" cy="823914"/>
          </a:xfrm>
          <a:prstGeom prst="rect">
            <a:avLst/>
          </a:prstGeom>
        </p:spPr>
        <p:txBody>
          <a:bodyPr anchor="b"/>
          <a:lstStyle/>
          <a:p>
            <a:pPr/>
          </a:p>
        </p:txBody>
      </p:sp>
      <p:sp>
        <p:nvSpPr>
          <p:cNvPr id="4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5" name="タイトルテキスト"/>
          <p:cNvSpPr txBox="1"/>
          <p:nvPr>
            <p:ph type="title"/>
          </p:nvPr>
        </p:nvSpPr>
        <p:spPr>
          <a:prstGeom prst="rect">
            <a:avLst/>
          </a:prstGeom>
        </p:spPr>
        <p:txBody>
          <a:bodyPr/>
          <a:lstStyle/>
          <a:p>
            <a:pPr/>
            <a:r>
              <a:t>タイトルテキスト</a:t>
            </a:r>
          </a:p>
        </p:txBody>
      </p:sp>
      <p:sp>
        <p:nvSpPr>
          <p:cNvPr id="5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0" name="タイトルテキスト"/>
          <p:cNvSpPr txBox="1"/>
          <p:nvPr>
            <p:ph type="title"/>
          </p:nvPr>
        </p:nvSpPr>
        <p:spPr>
          <a:xfrm>
            <a:off x="839787" y="457200"/>
            <a:ext cx="3932240" cy="1600200"/>
          </a:xfrm>
          <a:prstGeom prst="rect">
            <a:avLst/>
          </a:prstGeom>
        </p:spPr>
        <p:txBody>
          <a:bodyPr anchor="b"/>
          <a:lstStyle>
            <a:lvl1pPr>
              <a:defRPr sz="3200"/>
            </a:lvl1pPr>
          </a:lstStyle>
          <a:p>
            <a:pPr/>
            <a:r>
              <a:t>タイトルテキスト</a:t>
            </a:r>
          </a:p>
        </p:txBody>
      </p:sp>
      <p:sp>
        <p:nvSpPr>
          <p:cNvPr id="71" name="本文レベル1…"/>
          <p:cNvSpPr txBox="1"/>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本文レベル1</a:t>
            </a:r>
          </a:p>
          <a:p>
            <a:pPr lvl="1"/>
            <a:r>
              <a:t>本文レベル2</a:t>
            </a:r>
          </a:p>
          <a:p>
            <a:pPr lvl="2"/>
            <a:r>
              <a:t>本文レベル3</a:t>
            </a:r>
          </a:p>
          <a:p>
            <a:pPr lvl="3"/>
            <a:r>
              <a:t>本文レベル4</a:t>
            </a:r>
          </a:p>
          <a:p>
            <a:pPr lvl="4"/>
            <a:r>
              <a:t>本文レベル5</a:t>
            </a:r>
          </a:p>
        </p:txBody>
      </p:sp>
      <p:sp>
        <p:nvSpPr>
          <p:cNvPr id="72" name="Text Placeholder 3"/>
          <p:cNvSpPr/>
          <p:nvPr>
            <p:ph type="body" sz="quarter" idx="21"/>
          </p:nvPr>
        </p:nvSpPr>
        <p:spPr>
          <a:xfrm>
            <a:off x="839787" y="2057400"/>
            <a:ext cx="3932238" cy="3811588"/>
          </a:xfrm>
          <a:prstGeom prst="rect">
            <a:avLst/>
          </a:prstGeom>
        </p:spPr>
        <p:txBody>
          <a:bodyPr/>
          <a:lstStyle/>
          <a:p>
            <a:pPr/>
          </a:p>
        </p:txBody>
      </p:sp>
      <p:sp>
        <p:nvSpPr>
          <p:cNvPr id="7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0" name="タイトルテキスト"/>
          <p:cNvSpPr txBox="1"/>
          <p:nvPr>
            <p:ph type="title"/>
          </p:nvPr>
        </p:nvSpPr>
        <p:spPr>
          <a:xfrm>
            <a:off x="839787" y="457200"/>
            <a:ext cx="3932240" cy="1600200"/>
          </a:xfrm>
          <a:prstGeom prst="rect">
            <a:avLst/>
          </a:prstGeom>
        </p:spPr>
        <p:txBody>
          <a:bodyPr anchor="b"/>
          <a:lstStyle>
            <a:lvl1pPr>
              <a:defRPr sz="3200"/>
            </a:lvl1pPr>
          </a:lstStyle>
          <a:p>
            <a:pPr/>
            <a:r>
              <a:t>タイトルテキスト</a:t>
            </a:r>
          </a:p>
        </p:txBody>
      </p:sp>
      <p:sp>
        <p:nvSpPr>
          <p:cNvPr id="81" name="Picture Placeholder 2"/>
          <p:cNvSpPr/>
          <p:nvPr>
            <p:ph type="pic" sz="half" idx="21"/>
          </p:nvPr>
        </p:nvSpPr>
        <p:spPr>
          <a:xfrm>
            <a:off x="5183187" y="987425"/>
            <a:ext cx="6172202" cy="4873625"/>
          </a:xfrm>
          <a:prstGeom prst="rect">
            <a:avLst/>
          </a:prstGeom>
        </p:spPr>
        <p:txBody>
          <a:bodyPr lIns="91439" tIns="45719" rIns="91439" bIns="45719">
            <a:noAutofit/>
          </a:bodyPr>
          <a:lstStyle/>
          <a:p>
            <a:pPr/>
          </a:p>
        </p:txBody>
      </p:sp>
      <p:sp>
        <p:nvSpPr>
          <p:cNvPr id="82" name="本文レベル1…"/>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本文レベル1</a:t>
            </a:r>
          </a:p>
          <a:p>
            <a:pPr lvl="1"/>
            <a:r>
              <a:t>本文レベル2</a:t>
            </a:r>
          </a:p>
          <a:p>
            <a:pPr lvl="2"/>
            <a:r>
              <a:t>本文レベル3</a:t>
            </a:r>
          </a:p>
          <a:p>
            <a:pPr lvl="3"/>
            <a:r>
              <a:t>本文レベル4</a:t>
            </a:r>
          </a:p>
          <a:p>
            <a:pPr lvl="4"/>
            <a:r>
              <a:t>本文レベル5</a:t>
            </a:r>
          </a:p>
        </p:txBody>
      </p:sp>
      <p:sp>
        <p:nvSpPr>
          <p:cNvPr id="8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タイトルテキスト</a:t>
            </a:r>
          </a:p>
        </p:txBody>
      </p:sp>
      <p:sp>
        <p:nvSpPr>
          <p:cNvPr id="3" name="本文レベル1…"/>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11127813" y="6060023"/>
            <a:ext cx="330159" cy="332739"/>
          </a:xfrm>
          <a:prstGeom prst="rect">
            <a:avLst/>
          </a:prstGeom>
          <a:ln w="12700">
            <a:miter lim="400000"/>
          </a:ln>
        </p:spPr>
        <p:txBody>
          <a:bodyPr wrap="none" lIns="45718" tIns="45718" rIns="45718" bIns="45718" anchor="ctr">
            <a:spAutoFit/>
          </a:bodyPr>
          <a:lstStyle>
            <a:lvl1pPr algn="r">
              <a:defRPr sz="1600">
                <a:solidFill>
                  <a:srgbClr val="1C7DDB"/>
                </a:solidFill>
                <a:latin typeface="Abadi"/>
                <a:ea typeface="Abadi"/>
                <a:cs typeface="Abadi"/>
                <a:sym typeface="Abad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1pPr>
      <a:lvl2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2pPr>
      <a:lvl3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3pPr>
      <a:lvl4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4pPr>
      <a:lvl5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5pPr>
      <a:lvl6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6pPr>
      <a:lvl7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7pPr>
      <a:lvl8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8pPr>
      <a:lvl9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briskwalking53/SpaceXFalcon9firststageLandingPrediction/blob/main/jupyter-labs-spacex-data-collection-api.ipynb"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briskwalking53/SpaceXFalcon9firststageLandingPrediction/blob/main/edadataviz.ipynb"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briskwalking53/SpaceXFalcon9firststageLandingPrediction/blob/main/jupyter-labs-eda-sql-coursera_sqllite.ipynb"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briskwalking53/SpaceXFalcon9firststageLandingPrediction/blob/main/spacex_dash_app.py"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7.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8.png"/><Relationship Id="rId4" Type="http://schemas.openxmlformats.org/officeDocument/2006/relationships/image" Target="../media/image2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briskwalking53/SpaceXFalcon9firststageLandingPrediction/blob/main/jupyter-labs-spacex-data-collection-api.ipynb"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briskwalking53/SpaceXFalcon9firststageLandingPrediction/blob/main/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Box 5"/>
          <p:cNvSpPr txBox="1"/>
          <p:nvPr/>
        </p:nvSpPr>
        <p:spPr>
          <a:xfrm>
            <a:off x="934264" y="4568734"/>
            <a:ext cx="2423162" cy="650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E7E6E6"/>
                </a:solidFill>
                <a:latin typeface="Abadi"/>
                <a:ea typeface="Abadi"/>
                <a:cs typeface="Abadi"/>
                <a:sym typeface="Abadi"/>
              </a:defRPr>
            </a:pPr>
            <a:r>
              <a:t>Takayuki Hayakawa</a:t>
            </a:r>
          </a:p>
          <a:p>
            <a:pPr>
              <a:defRPr>
                <a:solidFill>
                  <a:srgbClr val="E7E6E6"/>
                </a:solidFill>
                <a:latin typeface="Abadi"/>
                <a:ea typeface="Abadi"/>
                <a:cs typeface="Abadi"/>
                <a:sym typeface="Abadi"/>
              </a:defRPr>
            </a:pPr>
            <a:r>
              <a:t>August 16, 2024</a:t>
            </a:r>
          </a:p>
        </p:txBody>
      </p:sp>
      <p:pic>
        <p:nvPicPr>
          <p:cNvPr id="127" name="Picture 2" descr="Picture 2"/>
          <p:cNvPicPr>
            <a:picLocks noChangeAspect="1"/>
          </p:cNvPicPr>
          <p:nvPr/>
        </p:nvPicPr>
        <p:blipFill>
          <a:blip r:embed="rId3">
            <a:extLst/>
          </a:blip>
          <a:stretch>
            <a:fillRect/>
          </a:stretch>
        </p:blipFill>
        <p:spPr>
          <a:xfrm>
            <a:off x="889820" y="676828"/>
            <a:ext cx="2104103" cy="62918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4"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5" name="Content Placeholder 4"/>
          <p:cNvSpPr txBox="1"/>
          <p:nvPr>
            <p:ph type="body" sz="half" idx="4294967295"/>
          </p:nvPr>
        </p:nvSpPr>
        <p:spPr>
          <a:xfrm>
            <a:off x="770009" y="1825625"/>
            <a:ext cx="5165804" cy="4351338"/>
          </a:xfrm>
          <a:prstGeom prst="rect">
            <a:avLst/>
          </a:prstGeom>
        </p:spPr>
        <p:txBody>
          <a:bodyPr/>
          <a:lstStyle/>
          <a:p>
            <a:pPr marL="212597" indent="-212597" defTabSz="850391">
              <a:spcBef>
                <a:spcPts val="900"/>
              </a:spcBef>
              <a:defRPr sz="2000">
                <a:solidFill>
                  <a:srgbClr val="292929"/>
                </a:solidFill>
                <a:latin typeface="Abadi"/>
                <a:ea typeface="Abadi"/>
                <a:cs typeface="Abadi"/>
                <a:sym typeface="Abadi"/>
              </a:defRPr>
            </a:pPr>
            <a:r>
              <a:t>Describe how data were processed</a:t>
            </a:r>
          </a:p>
          <a:p>
            <a:pPr lvl="1" marL="637794" indent="-212597" defTabSz="850391">
              <a:spcBef>
                <a:spcPts val="900"/>
              </a:spcBef>
              <a:defRPr sz="1400">
                <a:solidFill>
                  <a:srgbClr val="292929"/>
                </a:solidFill>
                <a:latin typeface="Abadi"/>
                <a:ea typeface="Abadi"/>
                <a:cs typeface="Abadi"/>
                <a:sym typeface="Abadi"/>
              </a:defRPr>
            </a:pPr>
            <a:r>
              <a:t>Dealing with Missing Values</a:t>
            </a:r>
          </a:p>
          <a:p>
            <a:pPr lvl="1" marL="637794" indent="-212597" defTabSz="850391">
              <a:spcBef>
                <a:spcPts val="900"/>
              </a:spcBef>
              <a:defRPr sz="1400">
                <a:solidFill>
                  <a:srgbClr val="292929"/>
                </a:solidFill>
                <a:latin typeface="Abadi"/>
                <a:ea typeface="Abadi"/>
                <a:cs typeface="Abadi"/>
                <a:sym typeface="Abadi"/>
              </a:defRPr>
            </a:pPr>
            <a:r>
              <a:t>The LandingPad column will retain None values to represent when landing pads were not used.</a:t>
            </a:r>
          </a:p>
          <a:p>
            <a:pPr marL="212597" indent="-212597" defTabSz="850391">
              <a:spcBef>
                <a:spcPts val="900"/>
              </a:spcBef>
              <a:defRPr sz="2000">
                <a:solidFill>
                  <a:srgbClr val="292929"/>
                </a:solidFill>
                <a:latin typeface="Abadi"/>
                <a:ea typeface="Abadi"/>
                <a:cs typeface="Abadi"/>
                <a:sym typeface="Abadi"/>
              </a:defRPr>
            </a:pPr>
            <a:r>
              <a:t>You need to present your data wrangling process using key phrases and flowcharts</a:t>
            </a:r>
          </a:p>
          <a:p>
            <a:pPr marL="212597" indent="-212597" defTabSz="850391">
              <a:spcBef>
                <a:spcPts val="900"/>
              </a:spcBef>
              <a:defRPr sz="2000">
                <a:solidFill>
                  <a:srgbClr val="292929"/>
                </a:solidFill>
                <a:latin typeface="Abadi"/>
                <a:ea typeface="Abadi"/>
                <a:cs typeface="Abadi"/>
                <a:sym typeface="Abadi"/>
              </a:defRPr>
            </a:pPr>
            <a:r>
              <a:t>Add the GitHub URL of your completed data wrangling related notebooks, as an external reference and peer-review purpose</a:t>
            </a:r>
          </a:p>
          <a:p>
            <a:pPr lvl="1" marL="0" indent="212597" defTabSz="850391">
              <a:spcBef>
                <a:spcPts val="900"/>
              </a:spcBef>
              <a:buSzTx/>
              <a:buNone/>
              <a:defRPr sz="1800" u="sng">
                <a:solidFill>
                  <a:srgbClr val="0563C1"/>
                </a:solidFill>
                <a:uFill>
                  <a:solidFill>
                    <a:srgbClr val="0563C1"/>
                  </a:solidFill>
                </a:uFill>
                <a:latin typeface="Abadi"/>
                <a:ea typeface="Abadi"/>
                <a:cs typeface="Abadi"/>
                <a:sym typeface="Abadi"/>
              </a:defRPr>
            </a:pPr>
            <a:r>
              <a:rPr>
                <a:solidFill>
                  <a:srgbClr val="0000FF"/>
                </a:solidFill>
                <a:uFill>
                  <a:solidFill>
                    <a:srgbClr val="0000FF"/>
                  </a:solidFill>
                </a:uFill>
                <a:hlinkClick r:id="rId3" invalidUrl="" action="" tgtFrame="" tooltip="" history="1" highlightClick="0" endSnd="0"/>
              </a:rPr>
              <a:t>https://github.com/briskwalking53/SpaceXFalcon9firststageLandingPrediction/blob/main/jupyter-labs-spacex-data-collection-api.ipynb</a:t>
            </a:r>
          </a:p>
        </p:txBody>
      </p:sp>
      <p:sp>
        <p:nvSpPr>
          <p:cNvPr id="166"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Data Wrangling</a:t>
            </a:r>
          </a:p>
        </p:txBody>
      </p:sp>
      <p:grpSp>
        <p:nvGrpSpPr>
          <p:cNvPr id="169" name="Content Placeholder 4"/>
          <p:cNvGrpSpPr/>
          <p:nvPr/>
        </p:nvGrpSpPr>
        <p:grpSpPr>
          <a:xfrm>
            <a:off x="5900654" y="1792287"/>
            <a:ext cx="5461002" cy="4206878"/>
            <a:chOff x="0" y="0"/>
            <a:chExt cx="5461001" cy="4206876"/>
          </a:xfrm>
        </p:grpSpPr>
        <p:sp>
          <p:nvSpPr>
            <p:cNvPr id="167" name="四角形"/>
            <p:cNvSpPr/>
            <p:nvPr/>
          </p:nvSpPr>
          <p:spPr>
            <a:xfrm>
              <a:off x="-1" y="-1"/>
              <a:ext cx="5461003" cy="4206878"/>
            </a:xfrm>
            <a:prstGeom prst="rect">
              <a:avLst/>
            </a:prstGeom>
            <a:noFill/>
            <a:ln w="9525" cap="flat">
              <a:solidFill>
                <a:srgbClr val="0B49CB"/>
              </a:solidFill>
              <a:prstDash val="dash"/>
              <a:round/>
            </a:ln>
            <a:effectLst/>
          </p:spPr>
          <p:txBody>
            <a:bodyPr wrap="square" lIns="45718" tIns="45718" rIns="45718" bIns="45718" numCol="1" anchor="t">
              <a:noAutofit/>
            </a:bodyPr>
            <a:lstStyle/>
            <a:p>
              <a:pPr>
                <a:lnSpc>
                  <a:spcPct val="90000"/>
                </a:lnSpc>
                <a:spcBef>
                  <a:spcPts val="1000"/>
                </a:spcBef>
                <a:defRPr sz="2800">
                  <a:latin typeface="+mj-lt"/>
                  <a:ea typeface="+mj-ea"/>
                  <a:cs typeface="+mj-cs"/>
                  <a:sym typeface="Calibri"/>
                </a:defRPr>
              </a:pPr>
            </a:p>
          </p:txBody>
        </p:sp>
        <p:sp>
          <p:nvSpPr>
            <p:cNvPr id="168" name="Calculate the mean for the PayloadMass using the .mean().…"/>
            <p:cNvSpPr txBox="1"/>
            <p:nvPr/>
          </p:nvSpPr>
          <p:spPr>
            <a:xfrm>
              <a:off x="50481" y="4762"/>
              <a:ext cx="5360039" cy="41973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rmAutofit fontScale="100000" lnSpcReduction="0"/>
            </a:bodyPr>
            <a:lstStyle/>
            <a:p>
              <a:pPr>
                <a:lnSpc>
                  <a:spcPct val="90000"/>
                </a:lnSpc>
                <a:spcBef>
                  <a:spcPts val="1000"/>
                </a:spcBef>
                <a:defRPr sz="2200">
                  <a:solidFill>
                    <a:srgbClr val="1C7DDB"/>
                  </a:solidFill>
                  <a:latin typeface="Abadi"/>
                  <a:ea typeface="Abadi"/>
                  <a:cs typeface="Abadi"/>
                  <a:sym typeface="Abadi"/>
                </a:defRPr>
              </a:pPr>
            </a:p>
            <a:p>
              <a:pPr marL="294104" indent="-294104">
                <a:lnSpc>
                  <a:spcPct val="90000"/>
                </a:lnSpc>
                <a:spcBef>
                  <a:spcPts val="1000"/>
                </a:spcBef>
                <a:buSzPct val="100000"/>
                <a:buAutoNum type="arabicPeriod" startAt="1"/>
                <a:defRPr sz="2200">
                  <a:solidFill>
                    <a:srgbClr val="1C7DDB"/>
                  </a:solidFill>
                  <a:latin typeface="Abadi"/>
                  <a:ea typeface="Abadi"/>
                  <a:cs typeface="Abadi"/>
                  <a:sym typeface="Abadi"/>
                </a:defRPr>
              </a:pPr>
              <a:r>
                <a:t>Calculate the mean for the PayloadMass using the .mean().</a:t>
              </a:r>
            </a:p>
            <a:p>
              <a:pPr marL="294104" indent="-294104">
                <a:lnSpc>
                  <a:spcPct val="90000"/>
                </a:lnSpc>
                <a:spcBef>
                  <a:spcPts val="1000"/>
                </a:spcBef>
                <a:buSzPct val="100000"/>
                <a:buAutoNum type="arabicPeriod" startAt="1"/>
                <a:defRPr sz="2200">
                  <a:solidFill>
                    <a:srgbClr val="1C7DDB"/>
                  </a:solidFill>
                  <a:latin typeface="Abadi"/>
                  <a:ea typeface="Abadi"/>
                  <a:cs typeface="Abadi"/>
                  <a:sym typeface="Abadi"/>
                </a:defRPr>
              </a:pPr>
              <a:r>
                <a:t>Then use the mean and the .replace() function to replace np.nan values in the data with the mean calculated above.</a:t>
              </a: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Slide Number Placeholder 3"/>
          <p:cNvSpPr txBox="1"/>
          <p:nvPr>
            <p:ph type="sldNum" sz="quarter" idx="4294967295"/>
          </p:nvPr>
        </p:nvSpPr>
        <p:spPr>
          <a:xfrm>
            <a:off x="11142792" y="6060021"/>
            <a:ext cx="315178"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 name="Content Placeholder 4"/>
          <p:cNvSpPr txBox="1"/>
          <p:nvPr>
            <p:ph type="body" idx="4294967295"/>
          </p:nvPr>
        </p:nvSpPr>
        <p:spPr>
          <a:xfrm>
            <a:off x="770010" y="1825625"/>
            <a:ext cx="10651981" cy="4351338"/>
          </a:xfrm>
          <a:prstGeom prst="rect">
            <a:avLst/>
          </a:prstGeom>
        </p:spPr>
        <p:txBody>
          <a:bodyPr/>
          <a:lstStyle/>
          <a:p>
            <a:pPr marL="194310" indent="-194310" defTabSz="777240">
              <a:lnSpc>
                <a:spcPct val="100000"/>
              </a:lnSpc>
              <a:spcBef>
                <a:spcPts val="1100"/>
              </a:spcBef>
              <a:defRPr sz="1800">
                <a:solidFill>
                  <a:srgbClr val="292929"/>
                </a:solidFill>
                <a:latin typeface="Abadi"/>
                <a:ea typeface="Abadi"/>
                <a:cs typeface="Abadi"/>
                <a:sym typeface="Abadi"/>
              </a:defRPr>
            </a:pPr>
            <a:r>
              <a:t>Summarize what charts were plotted and why you used those charts</a:t>
            </a:r>
          </a:p>
          <a:p>
            <a:pPr lvl="1" marL="582930" indent="-194309" defTabSz="777240">
              <a:lnSpc>
                <a:spcPct val="100000"/>
              </a:lnSpc>
              <a:spcBef>
                <a:spcPts val="1100"/>
              </a:spcBef>
              <a:defRPr sz="1300">
                <a:solidFill>
                  <a:srgbClr val="292929"/>
                </a:solidFill>
                <a:latin typeface="Abadi"/>
                <a:ea typeface="Abadi"/>
                <a:cs typeface="Abadi"/>
                <a:sym typeface="Abadi"/>
              </a:defRPr>
            </a:pPr>
            <a:r>
              <a:t>Plot out the FlightNumber vs. PayloadMass to see how their variables would affect the launch outcome.</a:t>
            </a:r>
          </a:p>
          <a:p>
            <a:pPr lvl="1" marL="582930" indent="-194309" defTabSz="777240">
              <a:lnSpc>
                <a:spcPct val="100000"/>
              </a:lnSpc>
              <a:spcBef>
                <a:spcPts val="1100"/>
              </a:spcBef>
              <a:defRPr sz="1300">
                <a:solidFill>
                  <a:srgbClr val="292929"/>
                </a:solidFill>
                <a:latin typeface="Abadi"/>
                <a:ea typeface="Abadi"/>
                <a:cs typeface="Abadi"/>
                <a:sym typeface="Abadi"/>
              </a:defRPr>
            </a:pPr>
            <a:r>
              <a:t>Plot out the FlightNumber vs LaunchSite to see the relationship between Flight Number and Launch Site.</a:t>
            </a:r>
          </a:p>
          <a:p>
            <a:pPr lvl="1" marL="582930" indent="-194309" defTabSz="777240">
              <a:lnSpc>
                <a:spcPct val="100000"/>
              </a:lnSpc>
              <a:spcBef>
                <a:spcPts val="1100"/>
              </a:spcBef>
              <a:defRPr sz="1300">
                <a:solidFill>
                  <a:srgbClr val="292929"/>
                </a:solidFill>
                <a:latin typeface="Abadi"/>
                <a:ea typeface="Abadi"/>
                <a:cs typeface="Abadi"/>
                <a:sym typeface="Abadi"/>
              </a:defRPr>
            </a:pPr>
            <a:r>
              <a:t>Plot out the Payload Mass and Launch Site to see the relationship between Payload Mass and Launch Site.</a:t>
            </a:r>
          </a:p>
          <a:p>
            <a:pPr lvl="1" marL="582930" indent="-194309" defTabSz="777240">
              <a:lnSpc>
                <a:spcPct val="100000"/>
              </a:lnSpc>
              <a:spcBef>
                <a:spcPts val="1100"/>
              </a:spcBef>
              <a:defRPr sz="1300">
                <a:solidFill>
                  <a:srgbClr val="292929"/>
                </a:solidFill>
                <a:latin typeface="Abadi"/>
                <a:ea typeface="Abadi"/>
                <a:cs typeface="Abadi"/>
                <a:sym typeface="Abadi"/>
              </a:defRPr>
            </a:pPr>
            <a:r>
              <a:t>Plot out the Orbit and Class to see the relationship between success rate of each orbit type.</a:t>
            </a:r>
          </a:p>
          <a:p>
            <a:pPr lvl="1" marL="582930" indent="-194309" defTabSz="777240">
              <a:lnSpc>
                <a:spcPct val="100000"/>
              </a:lnSpc>
              <a:spcBef>
                <a:spcPts val="1100"/>
              </a:spcBef>
              <a:defRPr sz="1300">
                <a:solidFill>
                  <a:srgbClr val="292929"/>
                </a:solidFill>
                <a:latin typeface="Abadi"/>
                <a:ea typeface="Abadi"/>
                <a:cs typeface="Abadi"/>
                <a:sym typeface="Abadi"/>
              </a:defRPr>
            </a:pPr>
            <a:r>
              <a:t>Plot out the FlightNumber and Orbit to see  the relationship between FlightNumber and Orbit type.</a:t>
            </a:r>
          </a:p>
          <a:p>
            <a:pPr lvl="1" marL="582930" indent="-194309" defTabSz="777240">
              <a:lnSpc>
                <a:spcPct val="100000"/>
              </a:lnSpc>
              <a:spcBef>
                <a:spcPts val="1100"/>
              </a:spcBef>
              <a:defRPr sz="1300">
                <a:solidFill>
                  <a:srgbClr val="292929"/>
                </a:solidFill>
                <a:latin typeface="Abadi"/>
                <a:ea typeface="Abadi"/>
                <a:cs typeface="Abadi"/>
                <a:sym typeface="Abadi"/>
              </a:defRPr>
            </a:pPr>
            <a:r>
              <a:t>Plot out the Payload Mass and Orbit to see the relationship between Payload Mass and Orbit type.</a:t>
            </a:r>
          </a:p>
          <a:p>
            <a:pPr lvl="1" marL="582930" indent="-194309" defTabSz="777240">
              <a:lnSpc>
                <a:spcPct val="100000"/>
              </a:lnSpc>
              <a:spcBef>
                <a:spcPts val="1100"/>
              </a:spcBef>
              <a:defRPr sz="1300">
                <a:solidFill>
                  <a:srgbClr val="292929"/>
                </a:solidFill>
                <a:latin typeface="Abadi"/>
                <a:ea typeface="Abadi"/>
                <a:cs typeface="Abadi"/>
                <a:sym typeface="Abadi"/>
              </a:defRPr>
            </a:pPr>
            <a:r>
              <a:t>Plot out the Year and average success rateto see the launch success yearly trend</a:t>
            </a:r>
          </a:p>
          <a:p>
            <a:pPr marL="194310" indent="-194310" defTabSz="777240">
              <a:lnSpc>
                <a:spcPct val="100000"/>
              </a:lnSpc>
              <a:spcBef>
                <a:spcPts val="1100"/>
              </a:spcBef>
              <a:defRPr sz="1800">
                <a:solidFill>
                  <a:srgbClr val="292929"/>
                </a:solidFill>
                <a:latin typeface="Abadi"/>
                <a:ea typeface="Abadi"/>
                <a:cs typeface="Abadi"/>
                <a:sym typeface="Abadi"/>
              </a:defRPr>
            </a:pPr>
            <a:r>
              <a:t>Add the GitHub URL of your completed EDA with data visualization notebook, as an external reference and peer-review purpose</a:t>
            </a:r>
          </a:p>
          <a:p>
            <a:pPr lvl="1" marL="0" indent="194310" defTabSz="777240">
              <a:lnSpc>
                <a:spcPct val="100000"/>
              </a:lnSpc>
              <a:spcBef>
                <a:spcPts val="1100"/>
              </a:spcBef>
              <a:buSzTx/>
              <a:buNone/>
              <a:defRPr sz="1800" u="sng">
                <a:solidFill>
                  <a:srgbClr val="0563C1"/>
                </a:solidFill>
                <a:uFill>
                  <a:solidFill>
                    <a:srgbClr val="0563C1"/>
                  </a:solidFill>
                </a:uFill>
                <a:latin typeface="Abadi"/>
                <a:ea typeface="Abadi"/>
                <a:cs typeface="Abadi"/>
                <a:sym typeface="Abadi"/>
              </a:defRPr>
            </a:pPr>
            <a:r>
              <a:rPr>
                <a:solidFill>
                  <a:srgbClr val="0000FF"/>
                </a:solidFill>
                <a:uFill>
                  <a:solidFill>
                    <a:srgbClr val="0000FF"/>
                  </a:solidFill>
                </a:uFill>
                <a:hlinkClick r:id="rId3" invalidUrl="" action="" tgtFrame="" tooltip="" history="1" highlightClick="0" endSnd="0"/>
              </a:rPr>
              <a:t>https://github.com/briskwalking53/SpaceXFalcon9firststageLandingPrediction/blob/main/edadataviz.ipynb</a:t>
            </a:r>
          </a:p>
        </p:txBody>
      </p:sp>
      <p:sp>
        <p:nvSpPr>
          <p:cNvPr id="173"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EDA with Data Visualization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6" name="Content Placeholder 4"/>
          <p:cNvSpPr txBox="1"/>
          <p:nvPr>
            <p:ph type="body" idx="4294967295"/>
          </p:nvPr>
        </p:nvSpPr>
        <p:spPr>
          <a:xfrm>
            <a:off x="970191" y="1673119"/>
            <a:ext cx="9745590" cy="4351340"/>
          </a:xfrm>
          <a:prstGeom prst="rect">
            <a:avLst/>
          </a:prstGeom>
        </p:spPr>
        <p:txBody>
          <a:bodyPr/>
          <a:lstStyle/>
          <a:p>
            <a:pPr marL="153162" indent="-153162" defTabSz="612648">
              <a:lnSpc>
                <a:spcPct val="100000"/>
              </a:lnSpc>
              <a:spcBef>
                <a:spcPts val="900"/>
              </a:spcBef>
              <a:defRPr sz="1400">
                <a:solidFill>
                  <a:srgbClr val="292929"/>
                </a:solidFill>
                <a:latin typeface="Abadi"/>
                <a:ea typeface="Abadi"/>
                <a:cs typeface="Abadi"/>
                <a:sym typeface="Abadi"/>
              </a:defRPr>
            </a:pPr>
            <a:r>
              <a:t>Using bullet point format, summarize the SQL queries you performed</a:t>
            </a:r>
          </a:p>
          <a:p>
            <a:pPr lvl="1" marL="459486" indent="-153162" defTabSz="612648">
              <a:lnSpc>
                <a:spcPct val="100000"/>
              </a:lnSpc>
              <a:spcBef>
                <a:spcPts val="900"/>
              </a:spcBef>
              <a:defRPr sz="1000">
                <a:solidFill>
                  <a:srgbClr val="292929"/>
                </a:solidFill>
                <a:latin typeface="Abadi"/>
                <a:ea typeface="Abadi"/>
                <a:cs typeface="Abadi"/>
                <a:sym typeface="Abadi"/>
              </a:defRPr>
            </a:pPr>
            <a:r>
              <a:t>Display the names of the unique launch sites in the space mission</a:t>
            </a:r>
          </a:p>
          <a:p>
            <a:pPr lvl="1" marL="459486" indent="-153162" defTabSz="612648">
              <a:lnSpc>
                <a:spcPct val="100000"/>
              </a:lnSpc>
              <a:spcBef>
                <a:spcPts val="900"/>
              </a:spcBef>
              <a:defRPr sz="1000">
                <a:solidFill>
                  <a:srgbClr val="292929"/>
                </a:solidFill>
                <a:latin typeface="Abadi"/>
                <a:ea typeface="Abadi"/>
                <a:cs typeface="Abadi"/>
                <a:sym typeface="Abadi"/>
              </a:defRPr>
            </a:pPr>
            <a:r>
              <a:t>Display 5 records where launch sites begin with the string ‘CCA'</a:t>
            </a:r>
          </a:p>
          <a:p>
            <a:pPr lvl="1" marL="459486" indent="-153162" defTabSz="612648">
              <a:lnSpc>
                <a:spcPct val="100000"/>
              </a:lnSpc>
              <a:spcBef>
                <a:spcPts val="900"/>
              </a:spcBef>
              <a:defRPr sz="1000">
                <a:solidFill>
                  <a:srgbClr val="292929"/>
                </a:solidFill>
                <a:latin typeface="Abadi"/>
                <a:ea typeface="Abadi"/>
                <a:cs typeface="Abadi"/>
                <a:sym typeface="Abadi"/>
              </a:defRPr>
            </a:pPr>
            <a:r>
              <a:t>Display the total payload mass carried by boosters launched by NASA (CRS)</a:t>
            </a:r>
          </a:p>
          <a:p>
            <a:pPr lvl="1" marL="459486" indent="-153162" defTabSz="612648">
              <a:lnSpc>
                <a:spcPct val="100000"/>
              </a:lnSpc>
              <a:spcBef>
                <a:spcPts val="900"/>
              </a:spcBef>
              <a:defRPr sz="1000">
                <a:solidFill>
                  <a:srgbClr val="292929"/>
                </a:solidFill>
                <a:latin typeface="Abadi"/>
                <a:ea typeface="Abadi"/>
                <a:cs typeface="Abadi"/>
                <a:sym typeface="Abadi"/>
              </a:defRPr>
            </a:pPr>
            <a:r>
              <a:t>Display average payload mass carried by booster version F9 v1.1</a:t>
            </a:r>
          </a:p>
          <a:p>
            <a:pPr lvl="1" marL="459486" indent="-153162" defTabSz="612648">
              <a:lnSpc>
                <a:spcPct val="100000"/>
              </a:lnSpc>
              <a:spcBef>
                <a:spcPts val="900"/>
              </a:spcBef>
              <a:defRPr sz="1000">
                <a:solidFill>
                  <a:srgbClr val="292929"/>
                </a:solidFill>
                <a:latin typeface="Abadi"/>
                <a:ea typeface="Abadi"/>
                <a:cs typeface="Abadi"/>
                <a:sym typeface="Abadi"/>
              </a:defRPr>
            </a:pPr>
            <a:r>
              <a:t>List the date when the first succesful landing outcome in ground pad was acheived</a:t>
            </a:r>
          </a:p>
          <a:p>
            <a:pPr lvl="1" marL="459486" indent="-153162" defTabSz="612648">
              <a:lnSpc>
                <a:spcPct val="100000"/>
              </a:lnSpc>
              <a:spcBef>
                <a:spcPts val="900"/>
              </a:spcBef>
              <a:defRPr sz="1000">
                <a:solidFill>
                  <a:srgbClr val="292929"/>
                </a:solidFill>
                <a:latin typeface="Abadi"/>
                <a:ea typeface="Abadi"/>
                <a:cs typeface="Abadi"/>
                <a:sym typeface="Abadi"/>
              </a:defRPr>
            </a:pPr>
            <a:r>
              <a:t>List the names of the boosters which have success in drone ship and have payload mass greater than 4000 but less than 6000</a:t>
            </a:r>
          </a:p>
          <a:p>
            <a:pPr lvl="1" marL="459486" indent="-153162" defTabSz="612648">
              <a:lnSpc>
                <a:spcPct val="100000"/>
              </a:lnSpc>
              <a:spcBef>
                <a:spcPts val="900"/>
              </a:spcBef>
              <a:defRPr sz="1000">
                <a:solidFill>
                  <a:srgbClr val="292929"/>
                </a:solidFill>
                <a:latin typeface="Abadi"/>
                <a:ea typeface="Abadi"/>
                <a:cs typeface="Abadi"/>
                <a:sym typeface="Abadi"/>
              </a:defRPr>
            </a:pPr>
            <a:r>
              <a:t>List the total number of successful and failure mission outcomes</a:t>
            </a:r>
          </a:p>
          <a:p>
            <a:pPr lvl="1" marL="459486" indent="-153162" defTabSz="612648">
              <a:lnSpc>
                <a:spcPct val="100000"/>
              </a:lnSpc>
              <a:spcBef>
                <a:spcPts val="900"/>
              </a:spcBef>
              <a:defRPr sz="1000">
                <a:solidFill>
                  <a:srgbClr val="292929"/>
                </a:solidFill>
                <a:latin typeface="Abadi"/>
                <a:ea typeface="Abadi"/>
                <a:cs typeface="Abadi"/>
                <a:sym typeface="Abadi"/>
              </a:defRPr>
            </a:pPr>
            <a:r>
              <a:t>List the names of the booster_versions which have carried the maximum payload mass. Use a subquery</a:t>
            </a:r>
          </a:p>
          <a:p>
            <a:pPr lvl="1" marL="459486" indent="-153162" defTabSz="612648">
              <a:lnSpc>
                <a:spcPct val="100000"/>
              </a:lnSpc>
              <a:spcBef>
                <a:spcPts val="900"/>
              </a:spcBef>
              <a:defRPr sz="1000">
                <a:solidFill>
                  <a:srgbClr val="292929"/>
                </a:solidFill>
                <a:latin typeface="Abadi"/>
                <a:ea typeface="Abadi"/>
                <a:cs typeface="Abadi"/>
                <a:sym typeface="Abadi"/>
              </a:defRPr>
            </a:pPr>
            <a:r>
              <a:t>List the records which will display the month names, failure landing_outcomes in drone ship ,booster versions, launch_site for the months in year 2015.</a:t>
            </a:r>
          </a:p>
          <a:p>
            <a:pPr lvl="1" marL="459486" indent="-153162" defTabSz="612648">
              <a:lnSpc>
                <a:spcPct val="100000"/>
              </a:lnSpc>
              <a:spcBef>
                <a:spcPts val="900"/>
              </a:spcBef>
              <a:defRPr sz="1000">
                <a:solidFill>
                  <a:srgbClr val="292929"/>
                </a:solidFill>
                <a:latin typeface="Abadi"/>
                <a:ea typeface="Abadi"/>
                <a:cs typeface="Abadi"/>
                <a:sym typeface="Abadi"/>
              </a:defRPr>
            </a:pPr>
            <a:r>
              <a:t>Rank the count of landing outcomes between the date 2010-06-04 and 2017-03-20, in descending order.</a:t>
            </a:r>
            <a:endParaRPr sz="1400"/>
          </a:p>
          <a:p>
            <a:pPr marL="153162" indent="-153162" defTabSz="612648">
              <a:lnSpc>
                <a:spcPct val="100000"/>
              </a:lnSpc>
              <a:spcBef>
                <a:spcPts val="900"/>
              </a:spcBef>
              <a:defRPr sz="1400">
                <a:solidFill>
                  <a:srgbClr val="292929"/>
                </a:solidFill>
                <a:latin typeface="Abadi"/>
                <a:ea typeface="Abadi"/>
                <a:cs typeface="Abadi"/>
                <a:sym typeface="Abadi"/>
              </a:defRPr>
            </a:pPr>
            <a:r>
              <a:t>Add the GitHub URL of your completed EDA with SQL notebook, as an external reference and peer-review purpose</a:t>
            </a:r>
          </a:p>
          <a:p>
            <a:pPr lvl="1" marL="0" indent="153162" defTabSz="612648">
              <a:lnSpc>
                <a:spcPct val="100000"/>
              </a:lnSpc>
              <a:spcBef>
                <a:spcPts val="900"/>
              </a:spcBef>
              <a:buSzTx/>
              <a:buNone/>
              <a:defRPr sz="1400" u="sng">
                <a:solidFill>
                  <a:srgbClr val="0563C1"/>
                </a:solidFill>
                <a:uFill>
                  <a:solidFill>
                    <a:srgbClr val="0563C1"/>
                  </a:solidFill>
                </a:uFill>
                <a:latin typeface="Abadi"/>
                <a:ea typeface="Abadi"/>
                <a:cs typeface="Abadi"/>
                <a:sym typeface="Abadi"/>
              </a:defRPr>
            </a:pPr>
            <a:r>
              <a:rPr>
                <a:solidFill>
                  <a:srgbClr val="0000FF"/>
                </a:solidFill>
                <a:uFill>
                  <a:solidFill>
                    <a:srgbClr val="0000FF"/>
                  </a:solidFill>
                </a:uFill>
                <a:hlinkClick r:id="rId3" invalidUrl="" action="" tgtFrame="" tooltip="" history="1" highlightClick="0" endSnd="0"/>
              </a:rPr>
              <a:t>https://github.com/briskwalking53/SpaceXFalcon9firststageLandingPrediction/blob/main/jupyter-labs-eda-sql-coursera_sqllite.ipynb</a:t>
            </a:r>
          </a:p>
        </p:txBody>
      </p:sp>
      <p:sp>
        <p:nvSpPr>
          <p:cNvPr id="177"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EDA with SQL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9"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0" name="Content Placeholder 4"/>
          <p:cNvSpPr txBox="1"/>
          <p:nvPr>
            <p:ph type="body" idx="4294967295"/>
          </p:nvPr>
        </p:nvSpPr>
        <p:spPr>
          <a:xfrm>
            <a:off x="838200" y="1875052"/>
            <a:ext cx="10515600" cy="4351341"/>
          </a:xfrm>
          <a:prstGeom prst="rect">
            <a:avLst/>
          </a:prstGeom>
        </p:spPr>
        <p:txBody>
          <a:bodyPr/>
          <a:lstStyle/>
          <a:p>
            <a:pPr marL="171450" indent="-171450" defTabSz="685800">
              <a:lnSpc>
                <a:spcPct val="100000"/>
              </a:lnSpc>
              <a:defRPr sz="1600">
                <a:solidFill>
                  <a:srgbClr val="292929"/>
                </a:solidFill>
                <a:latin typeface="Abadi"/>
                <a:ea typeface="Abadi"/>
                <a:cs typeface="Abadi"/>
                <a:sym typeface="Abadi"/>
              </a:defRPr>
            </a:pPr>
            <a:r>
              <a:t>Summarize what map objects such as markers, circles, lines, etc. you created and added to a folium mapa nd explain why you added those objects</a:t>
            </a:r>
          </a:p>
          <a:p>
            <a:pPr lvl="1" marL="514350" indent="-171450" defTabSz="685800">
              <a:lnSpc>
                <a:spcPct val="100000"/>
              </a:lnSpc>
              <a:defRPr sz="1300">
                <a:solidFill>
                  <a:srgbClr val="292929"/>
                </a:solidFill>
                <a:latin typeface="Abadi"/>
                <a:ea typeface="Abadi"/>
                <a:cs typeface="Abadi"/>
                <a:sym typeface="Abadi"/>
              </a:defRPr>
            </a:pPr>
            <a:r>
              <a:t>Create a folium Map object to see an initial center location to be NASA Johnson Space Center at Houston, Texas.</a:t>
            </a:r>
          </a:p>
          <a:p>
            <a:pPr lvl="1" marL="514350" indent="-171450" defTabSz="685800">
              <a:lnSpc>
                <a:spcPct val="100000"/>
              </a:lnSpc>
              <a:defRPr sz="1300">
                <a:solidFill>
                  <a:srgbClr val="292929"/>
                </a:solidFill>
                <a:latin typeface="Abadi"/>
                <a:ea typeface="Abadi"/>
                <a:cs typeface="Abadi"/>
                <a:sym typeface="Abadi"/>
              </a:defRPr>
            </a:pPr>
            <a:r>
              <a:t>Add a circle for each launch site in data frame launch_sites.</a:t>
            </a:r>
          </a:p>
          <a:p>
            <a:pPr lvl="1" marL="514350" indent="-171450" defTabSz="685800">
              <a:lnSpc>
                <a:spcPct val="100000"/>
              </a:lnSpc>
              <a:defRPr sz="1300">
                <a:solidFill>
                  <a:srgbClr val="292929"/>
                </a:solidFill>
                <a:latin typeface="Abadi"/>
                <a:ea typeface="Abadi"/>
                <a:cs typeface="Abadi"/>
                <a:sym typeface="Abadi"/>
              </a:defRPr>
            </a:pPr>
            <a:r>
              <a:t>Create markers for all launch records to see if a launch was successful.</a:t>
            </a:r>
          </a:p>
          <a:p>
            <a:pPr lvl="1" marL="514350" indent="-171450" defTabSz="685800">
              <a:lnSpc>
                <a:spcPct val="100000"/>
              </a:lnSpc>
              <a:defRPr sz="1300">
                <a:solidFill>
                  <a:srgbClr val="292929"/>
                </a:solidFill>
                <a:latin typeface="Abadi"/>
                <a:ea typeface="Abadi"/>
                <a:cs typeface="Abadi"/>
                <a:sym typeface="Abadi"/>
              </a:defRPr>
            </a:pPr>
            <a:r>
              <a:t>Add a MousePosition on the map to get coordinate for a mouse over a point on the map. </a:t>
            </a:r>
          </a:p>
          <a:p>
            <a:pPr lvl="1" marL="514350" indent="-171450" defTabSz="685800">
              <a:lnSpc>
                <a:spcPct val="100000"/>
              </a:lnSpc>
              <a:defRPr sz="1300">
                <a:solidFill>
                  <a:srgbClr val="292929"/>
                </a:solidFill>
                <a:latin typeface="Abadi"/>
                <a:ea typeface="Abadi"/>
                <a:cs typeface="Abadi"/>
                <a:sym typeface="Abadi"/>
              </a:defRPr>
            </a:pPr>
            <a:r>
              <a:t>Mark down a point on the closest coastline using MousePosition and calculate the distance between the coastline point and the launch site.</a:t>
            </a:r>
          </a:p>
          <a:p>
            <a:pPr lvl="1" marL="514350" indent="-171450" defTabSz="685800">
              <a:lnSpc>
                <a:spcPct val="100000"/>
              </a:lnSpc>
              <a:defRPr sz="1300">
                <a:solidFill>
                  <a:srgbClr val="292929"/>
                </a:solidFill>
                <a:latin typeface="Abadi"/>
                <a:ea typeface="Abadi"/>
                <a:cs typeface="Abadi"/>
                <a:sym typeface="Abadi"/>
              </a:defRPr>
            </a:pPr>
            <a:r>
              <a:t>Draw a line between a launch site to its closest city, railway, highway, and etc. to answer launch sites in close proximity to railways, haigway, coastline and city.</a:t>
            </a:r>
          </a:p>
          <a:p>
            <a:pPr marL="171450" indent="-171450" defTabSz="685800">
              <a:lnSpc>
                <a:spcPct val="100000"/>
              </a:lnSpc>
              <a:defRPr sz="1600">
                <a:solidFill>
                  <a:srgbClr val="292929"/>
                </a:solidFill>
                <a:latin typeface="Abadi"/>
                <a:ea typeface="Abadi"/>
                <a:cs typeface="Abadi"/>
                <a:sym typeface="Abadi"/>
              </a:defRPr>
            </a:pPr>
            <a:r>
              <a:t>Add the GitHub URL of your completed interactive map with Folium map, as an external reference and peer-review purpose</a:t>
            </a:r>
          </a:p>
          <a:p>
            <a:pPr lvl="1" marL="0" indent="171450" defTabSz="685800">
              <a:lnSpc>
                <a:spcPct val="100000"/>
              </a:lnSpc>
              <a:buSzTx/>
              <a:buNone/>
              <a:defRPr sz="1600" u="sng">
                <a:solidFill>
                  <a:srgbClr val="0563C1"/>
                </a:solidFill>
                <a:uFill>
                  <a:solidFill>
                    <a:srgbClr val="0563C1"/>
                  </a:solidFill>
                </a:uFill>
                <a:latin typeface="Abadi"/>
                <a:ea typeface="Abadi"/>
                <a:cs typeface="Abadi"/>
                <a:sym typeface="Abadi"/>
              </a:defRPr>
            </a:pPr>
            <a:r>
              <a:t>https://github.com/briskwalking53/SpaceXFalcon9firststageLandingPrediction/blob/main/lab_jupyter_launch_site_location.ipynb</a:t>
            </a:r>
          </a:p>
        </p:txBody>
      </p:sp>
      <p:sp>
        <p:nvSpPr>
          <p:cNvPr id="181"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Build an Interactive Map with Folium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3"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Content Placeholder 4"/>
          <p:cNvSpPr txBox="1"/>
          <p:nvPr>
            <p:ph type="body" idx="4294967295"/>
          </p:nvPr>
        </p:nvSpPr>
        <p:spPr>
          <a:xfrm>
            <a:off x="770010" y="1825625"/>
            <a:ext cx="9745589" cy="4351338"/>
          </a:xfrm>
          <a:prstGeom prst="rect">
            <a:avLst/>
          </a:prstGeom>
        </p:spPr>
        <p:txBody>
          <a:bodyPr/>
          <a:lstStyle/>
          <a:p>
            <a:pPr>
              <a:lnSpc>
                <a:spcPct val="100000"/>
              </a:lnSpc>
              <a:spcBef>
                <a:spcPts val="1400"/>
              </a:spcBef>
              <a:defRPr sz="2200">
                <a:solidFill>
                  <a:srgbClr val="292929"/>
                </a:solidFill>
                <a:latin typeface="Abadi"/>
                <a:ea typeface="Abadi"/>
                <a:cs typeface="Abadi"/>
                <a:sym typeface="Abadi"/>
              </a:defRPr>
            </a:pPr>
            <a:r>
              <a:t>Summarize what plots/graphs and interactions you have added to a dashboard and explain why you added those plots and interactions</a:t>
            </a:r>
          </a:p>
          <a:p>
            <a:pPr lvl="1" marL="685800" indent="-228600">
              <a:lnSpc>
                <a:spcPct val="100000"/>
              </a:lnSpc>
              <a:spcBef>
                <a:spcPts val="1400"/>
              </a:spcBef>
              <a:defRPr sz="1800">
                <a:solidFill>
                  <a:srgbClr val="292929"/>
                </a:solidFill>
                <a:latin typeface="Abadi"/>
                <a:ea typeface="Abadi"/>
                <a:cs typeface="Abadi"/>
                <a:sym typeface="Abadi"/>
              </a:defRPr>
            </a:pPr>
            <a:r>
              <a:t>Pie chart with drop-down list to see the total sucess launches for sites.</a:t>
            </a:r>
          </a:p>
          <a:p>
            <a:pPr lvl="1" marL="685800" indent="-228600">
              <a:lnSpc>
                <a:spcPct val="100000"/>
              </a:lnSpc>
              <a:spcBef>
                <a:spcPts val="1400"/>
              </a:spcBef>
              <a:defRPr sz="1800">
                <a:solidFill>
                  <a:srgbClr val="292929"/>
                </a:solidFill>
                <a:latin typeface="Abadi"/>
                <a:ea typeface="Abadi"/>
                <a:cs typeface="Abadi"/>
                <a:sym typeface="Abadi"/>
              </a:defRPr>
            </a:pPr>
            <a:r>
              <a:t>Scatter point chart with range-slider to see the correltion between Payload and Success for sites</a:t>
            </a:r>
          </a:p>
          <a:p>
            <a:pPr>
              <a:lnSpc>
                <a:spcPct val="100000"/>
              </a:lnSpc>
              <a:spcBef>
                <a:spcPts val="1400"/>
              </a:spcBef>
              <a:defRPr sz="2200">
                <a:solidFill>
                  <a:srgbClr val="292929"/>
                </a:solidFill>
                <a:latin typeface="Abadi"/>
                <a:ea typeface="Abadi"/>
                <a:cs typeface="Abadi"/>
                <a:sym typeface="Abadi"/>
              </a:defRPr>
            </a:pPr>
            <a:r>
              <a:t>Add the GitHub URL of your completed Plotly Dash lab, as an external reference and peer-review purpose</a:t>
            </a:r>
          </a:p>
          <a:p>
            <a:pPr lvl="1" marL="0" indent="228600">
              <a:lnSpc>
                <a:spcPct val="100000"/>
              </a:lnSpc>
              <a:spcBef>
                <a:spcPts val="1400"/>
              </a:spcBef>
              <a:buSzTx/>
              <a:buNone/>
              <a:defRPr sz="2200" u="sng">
                <a:solidFill>
                  <a:srgbClr val="0563C1"/>
                </a:solidFill>
                <a:uFill>
                  <a:solidFill>
                    <a:srgbClr val="0563C1"/>
                  </a:solidFill>
                </a:uFill>
                <a:latin typeface="Abadi"/>
                <a:ea typeface="Abadi"/>
                <a:cs typeface="Abadi"/>
                <a:sym typeface="Abadi"/>
              </a:defRPr>
            </a:pPr>
            <a:r>
              <a:rPr>
                <a:solidFill>
                  <a:srgbClr val="0000FF"/>
                </a:solidFill>
                <a:uFill>
                  <a:solidFill>
                    <a:srgbClr val="0000FF"/>
                  </a:solidFill>
                </a:uFill>
                <a:hlinkClick r:id="rId3" invalidUrl="" action="" tgtFrame="" tooltip="" history="1" highlightClick="0" endSnd="0"/>
              </a:rPr>
              <a:t>https://github.com/briskwalking53/SpaceXFalcon9firststageLandingPrediction/blob/main/spacex_dash_app.py</a:t>
            </a:r>
          </a:p>
        </p:txBody>
      </p:sp>
      <p:sp>
        <p:nvSpPr>
          <p:cNvPr id="185"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Build a Dashboard with Plotly Dash</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Content Placeholder 4"/>
          <p:cNvSpPr txBox="1"/>
          <p:nvPr>
            <p:ph type="body" sz="half" idx="4294967295"/>
          </p:nvPr>
        </p:nvSpPr>
        <p:spPr>
          <a:xfrm>
            <a:off x="512633" y="1361512"/>
            <a:ext cx="5299262" cy="4815452"/>
          </a:xfrm>
          <a:prstGeom prst="rect">
            <a:avLst/>
          </a:prstGeom>
        </p:spPr>
        <p:txBody>
          <a:bodyPr/>
          <a:lstStyle/>
          <a:p>
            <a:pPr marL="169163" indent="-169163" defTabSz="676655">
              <a:lnSpc>
                <a:spcPct val="100000"/>
              </a:lnSpc>
              <a:defRPr sz="1600">
                <a:solidFill>
                  <a:srgbClr val="292929"/>
                </a:solidFill>
                <a:latin typeface="Abadi"/>
                <a:ea typeface="Abadi"/>
                <a:cs typeface="Abadi"/>
                <a:sym typeface="Abadi"/>
              </a:defRPr>
            </a:pPr>
            <a:r>
              <a:t>Perform exploratory Data Analysis and determine Training Labels</a:t>
            </a:r>
          </a:p>
          <a:p>
            <a:pPr lvl="1" marL="507491" indent="-169163" defTabSz="676655">
              <a:lnSpc>
                <a:spcPct val="100000"/>
              </a:lnSpc>
              <a:buChar char="✓"/>
              <a:defRPr sz="1600">
                <a:solidFill>
                  <a:srgbClr val="292929"/>
                </a:solidFill>
                <a:latin typeface="Abadi"/>
                <a:ea typeface="Abadi"/>
                <a:cs typeface="Abadi"/>
                <a:sym typeface="Abadi"/>
              </a:defRPr>
            </a:pPr>
            <a:r>
              <a:t>Create a column for the class</a:t>
            </a:r>
          </a:p>
          <a:p>
            <a:pPr lvl="1" marL="507491" indent="-169163" defTabSz="676655">
              <a:lnSpc>
                <a:spcPct val="100000"/>
              </a:lnSpc>
              <a:buChar char="✓"/>
              <a:defRPr sz="1600">
                <a:solidFill>
                  <a:srgbClr val="292929"/>
                </a:solidFill>
                <a:latin typeface="Abadi"/>
                <a:ea typeface="Abadi"/>
                <a:cs typeface="Abadi"/>
                <a:sym typeface="Abadi"/>
              </a:defRPr>
            </a:pPr>
            <a:r>
              <a:t>Standardize the data</a:t>
            </a:r>
          </a:p>
          <a:p>
            <a:pPr lvl="1" marL="507491" indent="-169163" defTabSz="676655">
              <a:lnSpc>
                <a:spcPct val="100000"/>
              </a:lnSpc>
              <a:buChar char="✓"/>
              <a:defRPr sz="1600">
                <a:solidFill>
                  <a:srgbClr val="292929"/>
                </a:solidFill>
                <a:latin typeface="Abadi"/>
                <a:ea typeface="Abadi"/>
                <a:cs typeface="Abadi"/>
                <a:sym typeface="Abadi"/>
              </a:defRPr>
            </a:pPr>
            <a:r>
              <a:t>Split into training data and test data</a:t>
            </a:r>
          </a:p>
          <a:p>
            <a:pPr marL="169163" indent="-169163" defTabSz="676655">
              <a:lnSpc>
                <a:spcPct val="100000"/>
              </a:lnSpc>
              <a:defRPr sz="1600">
                <a:solidFill>
                  <a:srgbClr val="292929"/>
                </a:solidFill>
                <a:latin typeface="Abadi"/>
                <a:ea typeface="Abadi"/>
                <a:cs typeface="Abadi"/>
                <a:sym typeface="Abadi"/>
              </a:defRPr>
            </a:pPr>
            <a:r>
              <a:t>Find best Hyperparameter for SVM, Classification Trees and Logistic Regression</a:t>
            </a:r>
          </a:p>
          <a:p>
            <a:pPr lvl="1" marL="507491" indent="-169163" defTabSz="676655">
              <a:lnSpc>
                <a:spcPct val="100000"/>
              </a:lnSpc>
              <a:buChar char="✓"/>
              <a:defRPr sz="1600">
                <a:solidFill>
                  <a:srgbClr val="292929"/>
                </a:solidFill>
                <a:latin typeface="Abadi"/>
                <a:ea typeface="Abadi"/>
                <a:cs typeface="Abadi"/>
                <a:sym typeface="Abadi"/>
              </a:defRPr>
            </a:pPr>
            <a:r>
              <a:t>Find the method performs best using test data</a:t>
            </a:r>
          </a:p>
          <a:p>
            <a:pPr marL="169163" indent="-169163" defTabSz="676655">
              <a:lnSpc>
                <a:spcPct val="100000"/>
              </a:lnSpc>
              <a:defRPr sz="1600">
                <a:solidFill>
                  <a:srgbClr val="292929"/>
                </a:solidFill>
                <a:latin typeface="Abadi"/>
                <a:ea typeface="Abadi"/>
                <a:cs typeface="Abadi"/>
                <a:sym typeface="Abadi"/>
              </a:defRPr>
            </a:pPr>
            <a:r>
              <a:t>Add the GitHub URL of your completed predictive analysis lab, as an external reference and peer-review purpose</a:t>
            </a:r>
          </a:p>
          <a:p>
            <a:pPr lvl="1" marL="0" indent="169163" defTabSz="676655">
              <a:lnSpc>
                <a:spcPct val="100000"/>
              </a:lnSpc>
              <a:buSzTx/>
              <a:buNone/>
              <a:defRPr sz="1600" u="sng">
                <a:solidFill>
                  <a:srgbClr val="0563C1"/>
                </a:solidFill>
                <a:uFill>
                  <a:solidFill>
                    <a:srgbClr val="0563C1"/>
                  </a:solidFill>
                </a:uFill>
                <a:latin typeface="Abadi"/>
                <a:ea typeface="Abadi"/>
                <a:cs typeface="Abadi"/>
                <a:sym typeface="Abadi"/>
              </a:defRPr>
            </a:pPr>
            <a:r>
              <a:t>https://github.com/briskwalking53/SpaceXFalcon9firststageLandingPrediction/blob/main/SpaceX_Machine Learning Prediction_Part_5.ipynb</a:t>
            </a:r>
          </a:p>
        </p:txBody>
      </p:sp>
      <p:sp>
        <p:nvSpPr>
          <p:cNvPr id="189"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Predictive Analysis (Classification)</a:t>
            </a:r>
          </a:p>
        </p:txBody>
      </p:sp>
      <p:grpSp>
        <p:nvGrpSpPr>
          <p:cNvPr id="192" name="Content Placeholder 4"/>
          <p:cNvGrpSpPr/>
          <p:nvPr/>
        </p:nvGrpSpPr>
        <p:grpSpPr>
          <a:xfrm>
            <a:off x="5921125" y="1388281"/>
            <a:ext cx="6181506" cy="4761916"/>
            <a:chOff x="0" y="0"/>
            <a:chExt cx="6181505" cy="4761915"/>
          </a:xfrm>
        </p:grpSpPr>
        <p:sp>
          <p:nvSpPr>
            <p:cNvPr id="190" name="四角形"/>
            <p:cNvSpPr/>
            <p:nvPr/>
          </p:nvSpPr>
          <p:spPr>
            <a:xfrm>
              <a:off x="-1" y="0"/>
              <a:ext cx="6181507" cy="4761916"/>
            </a:xfrm>
            <a:prstGeom prst="rect">
              <a:avLst/>
            </a:prstGeom>
            <a:noFill/>
            <a:ln w="9525" cap="flat">
              <a:solidFill>
                <a:srgbClr val="0B49CB"/>
              </a:solidFill>
              <a:prstDash val="dash"/>
              <a:round/>
            </a:ln>
            <a:effectLst/>
          </p:spPr>
          <p:txBody>
            <a:bodyPr wrap="square" lIns="45718" tIns="45718" rIns="45718" bIns="45718" numCol="1" anchor="t">
              <a:noAutofit/>
            </a:bodyPr>
            <a:lstStyle/>
            <a:p>
              <a:pPr>
                <a:lnSpc>
                  <a:spcPct val="90000"/>
                </a:lnSpc>
                <a:spcBef>
                  <a:spcPts val="1000"/>
                </a:spcBef>
                <a:defRPr sz="2800">
                  <a:latin typeface="+mj-lt"/>
                  <a:ea typeface="+mj-ea"/>
                  <a:cs typeface="+mj-cs"/>
                  <a:sym typeface="Calibri"/>
                </a:defRPr>
              </a:pPr>
            </a:p>
          </p:txBody>
        </p:sp>
        <p:sp>
          <p:nvSpPr>
            <p:cNvPr id="191" name="Load the data.…"/>
            <p:cNvSpPr txBox="1"/>
            <p:nvPr/>
          </p:nvSpPr>
          <p:spPr>
            <a:xfrm>
              <a:off x="57142" y="5389"/>
              <a:ext cx="6067221" cy="4751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rmAutofit fontScale="100000" lnSpcReduction="0"/>
            </a:bodyPr>
            <a:lstStyle/>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Load the data.</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Create a NumPy array from the column Class in data, then assign it to the variable Y.</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Standardize the data in X then reassign it to the variable X.</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Use the function train_test_split to split the data X and Y into training and test data. </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Create a logistic regression object then create a GridSearchCV object logreg_cv with cv = 10. Fit the object to find the best parameters from the dictionary parameters.</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Calculate the accuracy on the test data using the method score.</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Create a support vector machine object then create a GridSearchCV object svm_cv with cv = 10. Fit the object to find the best parameters from the dictionary parameters.</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Calculate the accuracy on the test data using the method score.</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Create a decision tree classifier object then create a GridSearchCV object tree_cv with cv = 10. Fit the object to find the best parameters from the dictionary parameters.</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Calculate the accuracy of tree_cv on the test data using the method score.</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Create a k nearest neighbors object then create a GridSearchCV object knn_cv with cv = 10. Fit the object to find the best parameters from the dictionary parameters.</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Calculate the accuracy of knn_cv on the test data using the method score.</a:t>
              </a:r>
            </a:p>
            <a:p>
              <a:pPr marL="164697" indent="-164697" defTabSz="512062">
                <a:lnSpc>
                  <a:spcPct val="90000"/>
                </a:lnSpc>
                <a:spcBef>
                  <a:spcPts val="500"/>
                </a:spcBef>
                <a:buSzPct val="100000"/>
                <a:buAutoNum type="arabicPeriod" startAt="1"/>
                <a:defRPr sz="1200">
                  <a:solidFill>
                    <a:srgbClr val="1C7DDB"/>
                  </a:solidFill>
                  <a:latin typeface="Abadi"/>
                  <a:ea typeface="Abadi"/>
                  <a:cs typeface="Abadi"/>
                  <a:sym typeface="Abadi"/>
                </a:defRPr>
              </a:pPr>
              <a:r>
                <a:t>Find the method performs best.</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4" name="Content Placeholder 2"/>
          <p:cNvSpPr txBox="1"/>
          <p:nvPr/>
        </p:nvSpPr>
        <p:spPr>
          <a:xfrm>
            <a:off x="886844" y="1807337"/>
            <a:ext cx="9924813" cy="238748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16403" indent="-116403" defTabSz="465612">
              <a:spcBef>
                <a:spcPts val="600"/>
              </a:spcBef>
              <a:buSzPct val="100000"/>
              <a:buFont typeface="Arial"/>
              <a:buChar char="•"/>
              <a:defRPr sz="1072">
                <a:solidFill>
                  <a:srgbClr val="292929"/>
                </a:solidFill>
                <a:latin typeface="Abadi"/>
                <a:ea typeface="Abadi"/>
                <a:cs typeface="Abadi"/>
                <a:sym typeface="Abadi"/>
              </a:defRPr>
            </a:pPr>
            <a:r>
              <a:t>Exploratory data analysis results</a:t>
            </a:r>
          </a:p>
          <a:p>
            <a:pPr lvl="1" marL="349209" indent="-116403" defTabSz="465612">
              <a:spcBef>
                <a:spcPts val="600"/>
              </a:spcBef>
              <a:buSzPct val="100000"/>
              <a:buFont typeface="Arial"/>
              <a:buChar char="✓"/>
              <a:defRPr sz="1072">
                <a:solidFill>
                  <a:srgbClr val="292929"/>
                </a:solidFill>
                <a:latin typeface="Abadi"/>
                <a:ea typeface="Abadi"/>
                <a:cs typeface="Abadi"/>
                <a:sym typeface="Abadi"/>
              </a:defRPr>
            </a:pPr>
            <a:r>
              <a:t>The larger the Flight Number, the better the success rate at launch sites</a:t>
            </a:r>
          </a:p>
          <a:p>
            <a:pPr lvl="1" marL="349209" indent="-116403" defTabSz="465612">
              <a:spcBef>
                <a:spcPts val="600"/>
              </a:spcBef>
              <a:buSzPct val="100000"/>
              <a:buFont typeface="Arial"/>
              <a:buChar char="✓"/>
              <a:defRPr sz="1072">
                <a:solidFill>
                  <a:srgbClr val="292929"/>
                </a:solidFill>
                <a:latin typeface="Abadi"/>
                <a:ea typeface="Abadi"/>
                <a:cs typeface="Abadi"/>
                <a:sym typeface="Abadi"/>
              </a:defRPr>
            </a:pPr>
            <a:r>
              <a:t>The VAFB-SLC launch site there are no rockets launched for heavypayload mass(greater than 10000).</a:t>
            </a:r>
          </a:p>
          <a:p>
            <a:pPr lvl="1" marL="349209" indent="-116403" defTabSz="465612">
              <a:spcBef>
                <a:spcPts val="600"/>
              </a:spcBef>
              <a:buSzPct val="100000"/>
              <a:buFont typeface="Arial"/>
              <a:buChar char="✓"/>
              <a:defRPr sz="1072">
                <a:solidFill>
                  <a:srgbClr val="292929"/>
                </a:solidFill>
                <a:latin typeface="Abadi"/>
                <a:ea typeface="Abadi"/>
                <a:cs typeface="Abadi"/>
                <a:sym typeface="Abadi"/>
              </a:defRPr>
            </a:pPr>
            <a:r>
              <a:t>ES-L1, GEO, HEO and SSO have the highest success rates.</a:t>
            </a:r>
          </a:p>
          <a:p>
            <a:pPr lvl="1" marL="349209" indent="-116403" defTabSz="465612">
              <a:spcBef>
                <a:spcPts val="600"/>
              </a:spcBef>
              <a:buSzPct val="100000"/>
              <a:buFont typeface="Arial"/>
              <a:buChar char="✓"/>
              <a:defRPr sz="1072">
                <a:solidFill>
                  <a:srgbClr val="292929"/>
                </a:solidFill>
                <a:latin typeface="Abadi"/>
                <a:ea typeface="Abadi"/>
                <a:cs typeface="Abadi"/>
                <a:sym typeface="Abadi"/>
              </a:defRPr>
            </a:pPr>
            <a:r>
              <a:t>The success rate since 2013 kept increasing till 2020.</a:t>
            </a:r>
          </a:p>
          <a:p>
            <a:pPr lvl="1" marL="349209" indent="-116403" defTabSz="465612">
              <a:spcBef>
                <a:spcPts val="600"/>
              </a:spcBef>
              <a:buSzPct val="100000"/>
              <a:buFont typeface="Arial"/>
              <a:buChar char="✓"/>
              <a:defRPr sz="1072">
                <a:solidFill>
                  <a:srgbClr val="292929"/>
                </a:solidFill>
                <a:latin typeface="Abadi"/>
                <a:ea typeface="Abadi"/>
                <a:cs typeface="Abadi"/>
                <a:sym typeface="Abadi"/>
              </a:defRPr>
            </a:pPr>
            <a:r>
              <a:t>Find the total number of successful and failure mission outcomes</a:t>
            </a:r>
            <a:endParaRPr sz="1407">
              <a:solidFill>
                <a:srgbClr val="0070C0"/>
              </a:solidFill>
              <a:latin typeface="IBM Plex Mono Text"/>
              <a:ea typeface="IBM Plex Mono Text"/>
              <a:cs typeface="IBM Plex Mono Text"/>
              <a:sym typeface="IBM Plex Mono Text"/>
            </a:endParaRPr>
          </a:p>
          <a:p>
            <a:pPr marL="116403" indent="-116403" defTabSz="465612">
              <a:spcBef>
                <a:spcPts val="600"/>
              </a:spcBef>
              <a:buSzPct val="100000"/>
              <a:buFont typeface="Arial"/>
              <a:buChar char="•"/>
              <a:defRPr sz="1072">
                <a:solidFill>
                  <a:srgbClr val="292929"/>
                </a:solidFill>
                <a:latin typeface="Abadi"/>
                <a:ea typeface="Abadi"/>
                <a:cs typeface="Abadi"/>
                <a:sym typeface="Abadi"/>
              </a:defRPr>
            </a:pPr>
            <a:r>
              <a:t>Interactive analytics demo in screenshots</a:t>
            </a:r>
          </a:p>
          <a:p>
            <a:pPr lvl="1" marL="349209" indent="-116403" defTabSz="465612">
              <a:spcBef>
                <a:spcPts val="600"/>
              </a:spcBef>
              <a:buSzPct val="100000"/>
              <a:buFont typeface="Arial"/>
              <a:buChar char="✓"/>
              <a:defRPr sz="1072">
                <a:solidFill>
                  <a:srgbClr val="292929"/>
                </a:solidFill>
                <a:latin typeface="Abadi"/>
                <a:ea typeface="Abadi"/>
                <a:cs typeface="Abadi"/>
                <a:sym typeface="Abadi"/>
              </a:defRPr>
            </a:pPr>
            <a:r>
              <a:t>Interactive analytics is able to identify launch sites easier.</a:t>
            </a:r>
            <a:endParaRPr sz="1407">
              <a:solidFill>
                <a:srgbClr val="0070C0"/>
              </a:solidFill>
              <a:latin typeface="IBM Plex Mono Text"/>
              <a:ea typeface="IBM Plex Mono Text"/>
              <a:cs typeface="IBM Plex Mono Text"/>
              <a:sym typeface="IBM Plex Mono Text"/>
            </a:endParaRPr>
          </a:p>
          <a:p>
            <a:pPr marL="116403" indent="-116403" defTabSz="465612">
              <a:spcBef>
                <a:spcPts val="600"/>
              </a:spcBef>
              <a:buSzPct val="100000"/>
              <a:buFont typeface="Arial"/>
              <a:buChar char="•"/>
              <a:defRPr sz="1072">
                <a:solidFill>
                  <a:srgbClr val="292929"/>
                </a:solidFill>
                <a:latin typeface="Abadi"/>
                <a:ea typeface="Abadi"/>
                <a:cs typeface="Abadi"/>
                <a:sym typeface="Abadi"/>
              </a:defRPr>
            </a:pPr>
            <a:r>
              <a:t>Predictive analysis results</a:t>
            </a:r>
          </a:p>
          <a:p>
            <a:pPr lvl="1" marL="349209" indent="-116403" defTabSz="465612">
              <a:spcBef>
                <a:spcPts val="600"/>
              </a:spcBef>
              <a:buSzPct val="100000"/>
              <a:buFont typeface="Arial"/>
              <a:buChar char="✓"/>
              <a:defRPr sz="1072">
                <a:solidFill>
                  <a:srgbClr val="292929"/>
                </a:solidFill>
                <a:latin typeface="Abadi"/>
                <a:ea typeface="Abadi"/>
                <a:cs typeface="Abadi"/>
                <a:sym typeface="Abadi"/>
              </a:defRPr>
            </a:pPr>
            <a:r>
              <a:t>Predictive analysis shows Decision Tree is the best model to predict successful landings, having accuracy about 87%.</a:t>
            </a:r>
          </a:p>
        </p:txBody>
      </p:sp>
      <p:sp>
        <p:nvSpPr>
          <p:cNvPr id="195"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Results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8" name="TextBox 1"/>
          <p:cNvSpPr txBox="1"/>
          <p:nvPr/>
        </p:nvSpPr>
        <p:spPr>
          <a:xfrm>
            <a:off x="797968" y="2529745"/>
            <a:ext cx="956813" cy="333086"/>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latin typeface="+mj-lt"/>
                <a:ea typeface="+mj-ea"/>
                <a:cs typeface="+mj-cs"/>
                <a:sym typeface="Calibri"/>
              </a:defRPr>
            </a:lvl1pPr>
          </a:lstStyle>
          <a:p>
            <a:pPr/>
            <a:r>
              <a:t>Section 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0" name="Slide Number Placeholder 4"/>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Flight Number vs. Launch Site</a:t>
            </a:r>
          </a:p>
        </p:txBody>
      </p:sp>
      <p:sp>
        <p:nvSpPr>
          <p:cNvPr id="202" name="Content Placeholder 2"/>
          <p:cNvSpPr txBox="1"/>
          <p:nvPr>
            <p:ph type="body" sz="quarter" idx="4294967295"/>
          </p:nvPr>
        </p:nvSpPr>
        <p:spPr>
          <a:xfrm>
            <a:off x="864973" y="2057399"/>
            <a:ext cx="10973845" cy="1449255"/>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The larger the Flight Number, the better the success rate at launch sites</a:t>
            </a:r>
          </a:p>
        </p:txBody>
      </p:sp>
      <p:pic>
        <p:nvPicPr>
          <p:cNvPr id="203" name="スクリーンショット 2024-08-16 12.04.27.png" descr="スクリーンショット 2024-08-16 12.04.27.png"/>
          <p:cNvPicPr>
            <a:picLocks noChangeAspect="1"/>
          </p:cNvPicPr>
          <p:nvPr/>
        </p:nvPicPr>
        <p:blipFill>
          <a:blip r:embed="rId3">
            <a:extLst/>
          </a:blip>
          <a:stretch>
            <a:fillRect/>
          </a:stretch>
        </p:blipFill>
        <p:spPr>
          <a:xfrm>
            <a:off x="152400" y="3695789"/>
            <a:ext cx="11887200" cy="236220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5" name="Slide Number Placeholder 4"/>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6"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Payload vs. Launch Site</a:t>
            </a:r>
          </a:p>
        </p:txBody>
      </p:sp>
      <p:sp>
        <p:nvSpPr>
          <p:cNvPr id="207" name="Content Placeholder 2"/>
          <p:cNvSpPr txBox="1"/>
          <p:nvPr>
            <p:ph type="body" sz="half" idx="4294967295"/>
          </p:nvPr>
        </p:nvSpPr>
        <p:spPr>
          <a:xfrm>
            <a:off x="853679" y="1482675"/>
            <a:ext cx="10764308" cy="1863280"/>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The VAFB-SLC launch site there are no rockets launched for heavypayload mass(greater than 10000).</a:t>
            </a:r>
          </a:p>
        </p:txBody>
      </p:sp>
      <p:pic>
        <p:nvPicPr>
          <p:cNvPr id="208" name="スクリーンショット 2024-08-16 12.15.06.png" descr="スクリーンショット 2024-08-16 12.15.06.png"/>
          <p:cNvPicPr>
            <a:picLocks noChangeAspect="1"/>
          </p:cNvPicPr>
          <p:nvPr/>
        </p:nvPicPr>
        <p:blipFill>
          <a:blip r:embed="rId3">
            <a:extLst/>
          </a:blip>
          <a:stretch>
            <a:fillRect/>
          </a:stretch>
        </p:blipFill>
        <p:spPr>
          <a:xfrm>
            <a:off x="165724" y="3041094"/>
            <a:ext cx="11912601" cy="234950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Slide Number Placeholder 3"/>
          <p:cNvSpPr txBox="1"/>
          <p:nvPr>
            <p:ph type="sldNum" sz="quarter" idx="4294967295"/>
          </p:nvPr>
        </p:nvSpPr>
        <p:spPr>
          <a:xfrm>
            <a:off x="11240820" y="6060021"/>
            <a:ext cx="217150" cy="332739"/>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30" name="Content Placeholder 2"/>
          <p:cNvSpPr txBox="1"/>
          <p:nvPr/>
        </p:nvSpPr>
        <p:spPr>
          <a:xfrm>
            <a:off x="1004415" y="2113240"/>
            <a:ext cx="5075649" cy="33208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Executive Summary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Introduction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Methodology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Results</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Conclusion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Appendix</a:t>
            </a:r>
          </a:p>
        </p:txBody>
      </p:sp>
      <p:sp>
        <p:nvSpPr>
          <p:cNvPr id="131"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0" name="Slide Number Placeholder 4"/>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Success Rate vs. Orbit Type</a:t>
            </a:r>
          </a:p>
        </p:txBody>
      </p:sp>
      <p:sp>
        <p:nvSpPr>
          <p:cNvPr id="212" name="Content Placeholder 2"/>
          <p:cNvSpPr txBox="1"/>
          <p:nvPr>
            <p:ph type="body" sz="half" idx="4294967295"/>
          </p:nvPr>
        </p:nvSpPr>
        <p:spPr>
          <a:xfrm>
            <a:off x="770010" y="1419191"/>
            <a:ext cx="10651980" cy="1706593"/>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ES-L1, GEO, HEO and SSO have the highest success rates.</a:t>
            </a:r>
          </a:p>
        </p:txBody>
      </p:sp>
      <p:pic>
        <p:nvPicPr>
          <p:cNvPr id="213" name="スクリーンショット 2024-08-16 12.16.34.png" descr="スクリーンショット 2024-08-16 12.16.34.png"/>
          <p:cNvPicPr>
            <a:picLocks noChangeAspect="1"/>
          </p:cNvPicPr>
          <p:nvPr/>
        </p:nvPicPr>
        <p:blipFill>
          <a:blip r:embed="rId3">
            <a:extLst/>
          </a:blip>
          <a:stretch>
            <a:fillRect/>
          </a:stretch>
        </p:blipFill>
        <p:spPr>
          <a:xfrm>
            <a:off x="3089806" y="2446513"/>
            <a:ext cx="5692470" cy="397929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5" name="Slide Number Placeholder 4"/>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Flight Number vs. Orbit Type</a:t>
            </a:r>
          </a:p>
        </p:txBody>
      </p:sp>
      <p:sp>
        <p:nvSpPr>
          <p:cNvPr id="217" name="Content Placeholder 2"/>
          <p:cNvSpPr txBox="1"/>
          <p:nvPr>
            <p:ph type="body" sz="quarter" idx="4294967295"/>
          </p:nvPr>
        </p:nvSpPr>
        <p:spPr>
          <a:xfrm>
            <a:off x="760402" y="1668066"/>
            <a:ext cx="10954320" cy="1155810"/>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In the LEO orbit, success is related to the number of flights. Conversely, in the GTO orbit, there appears to be no relationship between flight number and success.</a:t>
            </a:r>
          </a:p>
        </p:txBody>
      </p:sp>
      <p:pic>
        <p:nvPicPr>
          <p:cNvPr id="218" name="スクリーンショット 2024-08-16 12.20.00.png" descr="スクリーンショット 2024-08-16 12.20.00.png"/>
          <p:cNvPicPr>
            <a:picLocks noChangeAspect="1"/>
          </p:cNvPicPr>
          <p:nvPr/>
        </p:nvPicPr>
        <p:blipFill>
          <a:blip r:embed="rId3">
            <a:extLst/>
          </a:blip>
          <a:stretch>
            <a:fillRect/>
          </a:stretch>
        </p:blipFill>
        <p:spPr>
          <a:xfrm>
            <a:off x="203200" y="2976422"/>
            <a:ext cx="11785600" cy="236220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0" name="Slide Number Placeholder 4"/>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Payload vs. Orbit Type</a:t>
            </a:r>
          </a:p>
        </p:txBody>
      </p:sp>
      <p:sp>
        <p:nvSpPr>
          <p:cNvPr id="222" name="Content Placeholder 2"/>
          <p:cNvSpPr txBox="1"/>
          <p:nvPr>
            <p:ph type="body" sz="quarter" idx="4294967295"/>
          </p:nvPr>
        </p:nvSpPr>
        <p:spPr>
          <a:xfrm>
            <a:off x="779618" y="1523205"/>
            <a:ext cx="10838840" cy="1181594"/>
          </a:xfrm>
          <a:prstGeom prst="rect">
            <a:avLst/>
          </a:prstGeom>
        </p:spPr>
        <p:txBody>
          <a:bodyPr/>
          <a:lstStyle/>
          <a:p>
            <a:pPr marL="189737" indent="-189737" defTabSz="758951">
              <a:lnSpc>
                <a:spcPct val="100000"/>
              </a:lnSpc>
              <a:spcBef>
                <a:spcPts val="1100"/>
              </a:spcBef>
              <a:defRPr sz="1800">
                <a:solidFill>
                  <a:srgbClr val="292929"/>
                </a:solidFill>
                <a:latin typeface="Abadi"/>
                <a:ea typeface="Abadi"/>
                <a:cs typeface="Abadi"/>
                <a:sym typeface="Abadi"/>
              </a:defRPr>
            </a:pPr>
            <a:r>
              <a:t>With heavy payloads the successful landing or positive landing rate are more for Polar,VLEO and ISS.</a:t>
            </a:r>
          </a:p>
          <a:p>
            <a:pPr marL="189737" indent="-189737" defTabSz="758951">
              <a:lnSpc>
                <a:spcPct val="100000"/>
              </a:lnSpc>
              <a:spcBef>
                <a:spcPts val="1100"/>
              </a:spcBef>
              <a:defRPr sz="1800">
                <a:solidFill>
                  <a:srgbClr val="292929"/>
                </a:solidFill>
                <a:latin typeface="Abadi"/>
                <a:ea typeface="Abadi"/>
                <a:cs typeface="Abadi"/>
                <a:sym typeface="Abadi"/>
              </a:defRPr>
            </a:pPr>
            <a:r>
              <a:t>However, for GTO, it's difficult to distinguish between successful and unsuccessful landings as both outcomes are present.</a:t>
            </a:r>
          </a:p>
        </p:txBody>
      </p:sp>
      <p:pic>
        <p:nvPicPr>
          <p:cNvPr id="223" name="スクリーンショット 2024-08-16 12.23.05.png" descr="スクリーンショット 2024-08-16 12.23.05.png"/>
          <p:cNvPicPr>
            <a:picLocks noChangeAspect="1"/>
          </p:cNvPicPr>
          <p:nvPr/>
        </p:nvPicPr>
        <p:blipFill>
          <a:blip r:embed="rId3">
            <a:extLst/>
          </a:blip>
          <a:stretch>
            <a:fillRect/>
          </a:stretch>
        </p:blipFill>
        <p:spPr>
          <a:xfrm>
            <a:off x="176803" y="3284592"/>
            <a:ext cx="11702016" cy="219563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5" name="Slide Number Placeholder 4"/>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Launch Success Yearly Trend</a:t>
            </a:r>
          </a:p>
        </p:txBody>
      </p:sp>
      <p:sp>
        <p:nvSpPr>
          <p:cNvPr id="227" name="Content Placeholder 2"/>
          <p:cNvSpPr txBox="1"/>
          <p:nvPr>
            <p:ph type="body" sz="quarter" idx="4294967295"/>
          </p:nvPr>
        </p:nvSpPr>
        <p:spPr>
          <a:xfrm>
            <a:off x="808440" y="1397226"/>
            <a:ext cx="10575120" cy="1577457"/>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The success rate since 2013 kept increasing till 2020.</a:t>
            </a:r>
          </a:p>
        </p:txBody>
      </p:sp>
      <p:pic>
        <p:nvPicPr>
          <p:cNvPr id="228" name="スクリーンショット 2024-08-16 12.26.43.png" descr="スクリーンショット 2024-08-16 12.26.43.png"/>
          <p:cNvPicPr>
            <a:picLocks noChangeAspect="1"/>
          </p:cNvPicPr>
          <p:nvPr/>
        </p:nvPicPr>
        <p:blipFill>
          <a:blip r:embed="rId3">
            <a:extLst/>
          </a:blip>
          <a:stretch>
            <a:fillRect/>
          </a:stretch>
        </p:blipFill>
        <p:spPr>
          <a:xfrm>
            <a:off x="3201416" y="2289835"/>
            <a:ext cx="5414499" cy="355763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0"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All Launch Site Names</a:t>
            </a:r>
          </a:p>
        </p:txBody>
      </p:sp>
      <p:sp>
        <p:nvSpPr>
          <p:cNvPr id="232" name="Content Placeholder 4"/>
          <p:cNvSpPr txBox="1"/>
          <p:nvPr>
            <p:ph type="body" sz="quarter" idx="4294967295"/>
          </p:nvPr>
        </p:nvSpPr>
        <p:spPr>
          <a:xfrm>
            <a:off x="687864" y="1633472"/>
            <a:ext cx="10967179" cy="1195255"/>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Display the names of the unique launch sites in the space mission using DISTINCT.</a:t>
            </a:r>
          </a:p>
        </p:txBody>
      </p:sp>
      <p:pic>
        <p:nvPicPr>
          <p:cNvPr id="233" name="スクリーンショット 2024-08-16 12.32.49.png" descr="スクリーンショット 2024-08-16 12.32.49.png"/>
          <p:cNvPicPr>
            <a:picLocks noChangeAspect="1"/>
          </p:cNvPicPr>
          <p:nvPr/>
        </p:nvPicPr>
        <p:blipFill>
          <a:blip r:embed="rId3">
            <a:extLst/>
          </a:blip>
          <a:stretch>
            <a:fillRect/>
          </a:stretch>
        </p:blipFill>
        <p:spPr>
          <a:xfrm>
            <a:off x="343056" y="2586071"/>
            <a:ext cx="11656794" cy="29142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5"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6"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Launch Site Names Begin with 'CCA'</a:t>
            </a:r>
          </a:p>
        </p:txBody>
      </p:sp>
      <p:sp>
        <p:nvSpPr>
          <p:cNvPr id="237" name="Content Placeholder 4"/>
          <p:cNvSpPr txBox="1"/>
          <p:nvPr>
            <p:ph type="body" sz="quarter" idx="4294967295"/>
          </p:nvPr>
        </p:nvSpPr>
        <p:spPr>
          <a:xfrm>
            <a:off x="693148" y="1450928"/>
            <a:ext cx="10805704" cy="1310621"/>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Display 5 records where launch sites begin with the string ‘CCA' using LIKE,% and LIMIT.</a:t>
            </a:r>
          </a:p>
        </p:txBody>
      </p:sp>
      <p:pic>
        <p:nvPicPr>
          <p:cNvPr id="238" name="スクリーンショット 2024-08-16 12.38.01.png" descr="スクリーンショット 2024-08-16 12.38.01.png"/>
          <p:cNvPicPr>
            <a:picLocks noChangeAspect="1"/>
          </p:cNvPicPr>
          <p:nvPr/>
        </p:nvPicPr>
        <p:blipFill>
          <a:blip r:embed="rId3">
            <a:extLst/>
          </a:blip>
          <a:stretch>
            <a:fillRect/>
          </a:stretch>
        </p:blipFill>
        <p:spPr>
          <a:xfrm>
            <a:off x="2022530" y="2465567"/>
            <a:ext cx="8010563" cy="414554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0"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Total Payload Mass</a:t>
            </a:r>
          </a:p>
        </p:txBody>
      </p:sp>
      <p:sp>
        <p:nvSpPr>
          <p:cNvPr id="242" name="Content Placeholder 4"/>
          <p:cNvSpPr txBox="1"/>
          <p:nvPr>
            <p:ph type="body" sz="quarter" idx="4294967295"/>
          </p:nvPr>
        </p:nvSpPr>
        <p:spPr>
          <a:xfrm>
            <a:off x="818047" y="1787193"/>
            <a:ext cx="9745590" cy="1084356"/>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Display the total payload mass carried by boosters launched by NASA (CRS) using SUM.</a:t>
            </a:r>
          </a:p>
        </p:txBody>
      </p:sp>
      <p:pic>
        <p:nvPicPr>
          <p:cNvPr id="243" name="スクリーンショット 2024-08-16 12.51.57.png" descr="スクリーンショット 2024-08-16 12.51.57.png"/>
          <p:cNvPicPr>
            <a:picLocks noChangeAspect="1"/>
          </p:cNvPicPr>
          <p:nvPr/>
        </p:nvPicPr>
        <p:blipFill>
          <a:blip r:embed="rId3">
            <a:extLst/>
          </a:blip>
          <a:stretch>
            <a:fillRect/>
          </a:stretch>
        </p:blipFill>
        <p:spPr>
          <a:xfrm>
            <a:off x="314774" y="3211321"/>
            <a:ext cx="11722102" cy="198120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5"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Average Payload Mass by F9 v1.1</a:t>
            </a:r>
          </a:p>
        </p:txBody>
      </p:sp>
      <p:sp>
        <p:nvSpPr>
          <p:cNvPr id="247" name="Content Placeholder 4"/>
          <p:cNvSpPr txBox="1"/>
          <p:nvPr>
            <p:ph type="body" sz="quarter" idx="4294967295"/>
          </p:nvPr>
        </p:nvSpPr>
        <p:spPr>
          <a:xfrm>
            <a:off x="731578" y="1518182"/>
            <a:ext cx="10592465" cy="1148418"/>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Display average payload mass carried by booster version F9 v1.1 using AVG.</a:t>
            </a:r>
          </a:p>
        </p:txBody>
      </p:sp>
      <p:pic>
        <p:nvPicPr>
          <p:cNvPr id="248" name="スクリーンショット 2024-08-16 12.55.13.png" descr="スクリーンショット 2024-08-16 12.55.13.png"/>
          <p:cNvPicPr>
            <a:picLocks noChangeAspect="1"/>
          </p:cNvPicPr>
          <p:nvPr/>
        </p:nvPicPr>
        <p:blipFill>
          <a:blip r:embed="rId3">
            <a:extLst/>
          </a:blip>
          <a:stretch>
            <a:fillRect/>
          </a:stretch>
        </p:blipFill>
        <p:spPr>
          <a:xfrm>
            <a:off x="292100" y="3298164"/>
            <a:ext cx="11607800" cy="198120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0"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1"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First Successful Ground Landing Date</a:t>
            </a:r>
          </a:p>
        </p:txBody>
      </p:sp>
      <p:sp>
        <p:nvSpPr>
          <p:cNvPr id="252" name="Content Placeholder 4"/>
          <p:cNvSpPr txBox="1"/>
          <p:nvPr>
            <p:ph type="body" idx="4294967295"/>
          </p:nvPr>
        </p:nvSpPr>
        <p:spPr>
          <a:xfrm>
            <a:off x="770010" y="1825625"/>
            <a:ext cx="9745589" cy="4351338"/>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List the date when the first succesful landing outcome in ground pad was acheived using MIN.</a:t>
            </a:r>
          </a:p>
        </p:txBody>
      </p:sp>
      <p:pic>
        <p:nvPicPr>
          <p:cNvPr id="253" name="スクリーンショット 2024-08-16 12.57.20.png" descr="スクリーンショット 2024-08-16 12.57.20.png"/>
          <p:cNvPicPr>
            <a:picLocks noChangeAspect="1"/>
          </p:cNvPicPr>
          <p:nvPr/>
        </p:nvPicPr>
        <p:blipFill>
          <a:blip r:embed="rId3">
            <a:extLst/>
          </a:blip>
          <a:stretch>
            <a:fillRect/>
          </a:stretch>
        </p:blipFill>
        <p:spPr>
          <a:xfrm>
            <a:off x="341143" y="2927356"/>
            <a:ext cx="11684001" cy="2006602"/>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5"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nSpc>
                <a:spcPct val="72000"/>
              </a:lnSpc>
              <a:defRPr sz="2500">
                <a:solidFill>
                  <a:srgbClr val="0B49CB"/>
                </a:solidFill>
                <a:latin typeface="Abadi"/>
                <a:ea typeface="Abadi"/>
                <a:cs typeface="Abadi"/>
                <a:sym typeface="Abadi"/>
              </a:defRPr>
            </a:lvl1pPr>
          </a:lstStyle>
          <a:p>
            <a:pPr/>
            <a:r>
              <a:t>Successful Drone Ship Landing with Payload between 4000 and 6000</a:t>
            </a:r>
          </a:p>
        </p:txBody>
      </p:sp>
      <p:sp>
        <p:nvSpPr>
          <p:cNvPr id="257" name="Content Placeholder 4"/>
          <p:cNvSpPr txBox="1"/>
          <p:nvPr>
            <p:ph type="body" sz="quarter" idx="4294967295"/>
          </p:nvPr>
        </p:nvSpPr>
        <p:spPr>
          <a:xfrm>
            <a:off x="770009" y="1825624"/>
            <a:ext cx="10515604" cy="1296773"/>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List the names of the boosters which have success in drone ship and have payload mass greater than 4000 but less than 6000.</a:t>
            </a:r>
          </a:p>
        </p:txBody>
      </p:sp>
      <p:pic>
        <p:nvPicPr>
          <p:cNvPr id="258" name="スクリーンショット 2024-08-16 12.59.10.png" descr="スクリーンショット 2024-08-16 12.59.10.png"/>
          <p:cNvPicPr>
            <a:picLocks noChangeAspect="1"/>
          </p:cNvPicPr>
          <p:nvPr/>
        </p:nvPicPr>
        <p:blipFill>
          <a:blip r:embed="rId3">
            <a:extLst/>
          </a:blip>
          <a:stretch>
            <a:fillRect/>
          </a:stretch>
        </p:blipFill>
        <p:spPr>
          <a:xfrm>
            <a:off x="260350" y="2979838"/>
            <a:ext cx="11671300" cy="306070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3" name="Slide Number Placeholder 3"/>
          <p:cNvSpPr txBox="1"/>
          <p:nvPr>
            <p:ph type="sldNum" sz="quarter" idx="4294967295"/>
          </p:nvPr>
        </p:nvSpPr>
        <p:spPr>
          <a:xfrm>
            <a:off x="11240820" y="6060021"/>
            <a:ext cx="217150" cy="332739"/>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4" name="Content Placeholder 2"/>
          <p:cNvSpPr txBox="1"/>
          <p:nvPr/>
        </p:nvSpPr>
        <p:spPr>
          <a:xfrm>
            <a:off x="868889" y="1359962"/>
            <a:ext cx="10317844" cy="47748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76021" indent="-176021" defTabSz="704087">
              <a:spcBef>
                <a:spcPts val="1000"/>
              </a:spcBef>
              <a:buSzPct val="100000"/>
              <a:buFont typeface="Arial"/>
              <a:buChar char="•"/>
              <a:defRPr sz="1600">
                <a:solidFill>
                  <a:srgbClr val="292929"/>
                </a:solidFill>
                <a:latin typeface="Abadi"/>
                <a:ea typeface="Abadi"/>
                <a:cs typeface="Abadi"/>
                <a:sym typeface="Abadi"/>
              </a:defRPr>
            </a:pPr>
            <a:r>
              <a:t>Summary of methodologies</a:t>
            </a:r>
          </a:p>
          <a:p>
            <a:pPr lvl="1" marL="528065" indent="-176020" defTabSz="704087">
              <a:spcBef>
                <a:spcPts val="1000"/>
              </a:spcBef>
              <a:buSzPct val="100000"/>
              <a:buFont typeface="Arial"/>
              <a:buChar char="•"/>
              <a:defRPr sz="1600">
                <a:solidFill>
                  <a:srgbClr val="292929"/>
                </a:solidFill>
                <a:latin typeface="Abadi"/>
                <a:ea typeface="Abadi"/>
                <a:cs typeface="Abadi"/>
                <a:sym typeface="Abadi"/>
              </a:defRPr>
            </a:pPr>
            <a:r>
              <a:t>Collecting data on the Falcon 9 first-stage landings using a RESTful API and web scraping. Also converting the data into a dataframe and then perform some data wrangling.</a:t>
            </a:r>
          </a:p>
          <a:p>
            <a:pPr lvl="1" marL="528065" indent="-176020" defTabSz="704087">
              <a:spcBef>
                <a:spcPts val="1000"/>
              </a:spcBef>
              <a:buSzPct val="100000"/>
              <a:buFont typeface="Arial"/>
              <a:buChar char="•"/>
              <a:defRPr sz="1600">
                <a:solidFill>
                  <a:srgbClr val="292929"/>
                </a:solidFill>
                <a:latin typeface="Abadi"/>
                <a:ea typeface="Abadi"/>
                <a:cs typeface="Abadi"/>
                <a:sym typeface="Abadi"/>
              </a:defRPr>
            </a:pPr>
            <a:r>
              <a:t>Next building a dashboard to analyze launch records interactively with Plotly Dash. Then building an interactive map to analyze the launch site proximity with Folium.</a:t>
            </a:r>
          </a:p>
          <a:p>
            <a:pPr lvl="1" marL="528065" indent="-176020" defTabSz="704087">
              <a:spcBef>
                <a:spcPts val="1000"/>
              </a:spcBef>
              <a:buSzPct val="100000"/>
              <a:buFont typeface="Arial"/>
              <a:buChar char="•"/>
              <a:defRPr sz="1600">
                <a:solidFill>
                  <a:srgbClr val="292929"/>
                </a:solidFill>
                <a:latin typeface="Abadi"/>
                <a:ea typeface="Abadi"/>
                <a:cs typeface="Abadi"/>
                <a:sym typeface="Abadi"/>
              </a:defRPr>
            </a:pPr>
            <a:r>
              <a:t>Finally using machine learning to determine if the first stage of Falcon 9 will land successfully. Splitting the data into training data and test data to find the best Hyperparameter for SVM, Classification Trees, and Logistic Regression. Then find the method that performs best using test data.</a:t>
            </a:r>
            <a:endParaRPr sz="2100">
              <a:solidFill>
                <a:srgbClr val="0070C0"/>
              </a:solidFill>
              <a:latin typeface="IBM Plex Mono Text"/>
              <a:ea typeface="IBM Plex Mono Text"/>
              <a:cs typeface="IBM Plex Mono Text"/>
              <a:sym typeface="IBM Plex Mono Text"/>
            </a:endParaRPr>
          </a:p>
          <a:p>
            <a:pPr marL="176021" indent="-176021" defTabSz="704087">
              <a:spcBef>
                <a:spcPts val="1000"/>
              </a:spcBef>
              <a:buSzPct val="100000"/>
              <a:buFont typeface="Arial"/>
              <a:buChar char="•"/>
              <a:defRPr sz="1600">
                <a:solidFill>
                  <a:srgbClr val="292929"/>
                </a:solidFill>
                <a:latin typeface="Abadi"/>
                <a:ea typeface="Abadi"/>
                <a:cs typeface="Abadi"/>
                <a:sym typeface="Abadi"/>
              </a:defRPr>
            </a:pPr>
            <a:r>
              <a:t>Summary of all results</a:t>
            </a:r>
          </a:p>
          <a:p>
            <a:pPr lvl="1" marL="528065" indent="-176020" defTabSz="704087">
              <a:spcBef>
                <a:spcPts val="1000"/>
              </a:spcBef>
              <a:buSzPct val="100000"/>
              <a:buFont typeface="Arial"/>
              <a:buChar char="•"/>
              <a:defRPr sz="1600">
                <a:solidFill>
                  <a:srgbClr val="292929"/>
                </a:solidFill>
                <a:latin typeface="Abadi"/>
                <a:ea typeface="Abadi"/>
                <a:cs typeface="Abadi"/>
                <a:sym typeface="Abadi"/>
              </a:defRPr>
            </a:pPr>
            <a:r>
              <a:t>Utilizing the data analysis tools to load a dataset, cleaning it, and finding out interesting insights from it.</a:t>
            </a:r>
          </a:p>
          <a:p>
            <a:pPr lvl="1" marL="528065" indent="-176020" defTabSz="704087">
              <a:spcBef>
                <a:spcPts val="1000"/>
              </a:spcBef>
              <a:buSzPct val="100000"/>
              <a:buFont typeface="Arial"/>
              <a:buChar char="•"/>
              <a:defRPr sz="1600">
                <a:solidFill>
                  <a:srgbClr val="292929"/>
                </a:solidFill>
                <a:latin typeface="Abadi"/>
                <a:ea typeface="Abadi"/>
                <a:cs typeface="Abadi"/>
                <a:sym typeface="Abadi"/>
              </a:defRPr>
            </a:pPr>
            <a:r>
              <a:t>Building an interactive map to analyze the launch site proximity.</a:t>
            </a:r>
          </a:p>
          <a:p>
            <a:pPr lvl="1" marL="528065" indent="-176020" defTabSz="704087">
              <a:spcBef>
                <a:spcPts val="1000"/>
              </a:spcBef>
              <a:buSzPct val="100000"/>
              <a:buFont typeface="Arial"/>
              <a:buChar char="•"/>
              <a:defRPr sz="1600">
                <a:solidFill>
                  <a:srgbClr val="292929"/>
                </a:solidFill>
                <a:latin typeface="Abadi"/>
                <a:ea typeface="Abadi"/>
                <a:cs typeface="Abadi"/>
                <a:sym typeface="Abadi"/>
              </a:defRPr>
            </a:pPr>
            <a:r>
              <a:t>Utilizing the machine learning skills to build a predictive model to help a business function more efficiently.</a:t>
            </a:r>
          </a:p>
        </p:txBody>
      </p:sp>
      <p:sp>
        <p:nvSpPr>
          <p:cNvPr id="135"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Executive Summary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0"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896111">
              <a:lnSpc>
                <a:spcPct val="72000"/>
              </a:lnSpc>
              <a:defRPr sz="3000">
                <a:solidFill>
                  <a:srgbClr val="0B49CB"/>
                </a:solidFill>
                <a:latin typeface="Abadi"/>
                <a:ea typeface="Abadi"/>
                <a:cs typeface="Abadi"/>
                <a:sym typeface="Abadi"/>
              </a:defRPr>
            </a:lvl1pPr>
          </a:lstStyle>
          <a:p>
            <a:pPr/>
            <a:r>
              <a:t>Total Number of Successful and Failure Mission Outcomes</a:t>
            </a:r>
          </a:p>
        </p:txBody>
      </p:sp>
      <p:sp>
        <p:nvSpPr>
          <p:cNvPr id="262" name="Content Placeholder 4"/>
          <p:cNvSpPr txBox="1"/>
          <p:nvPr>
            <p:ph type="body" sz="quarter" idx="4294967295"/>
          </p:nvPr>
        </p:nvSpPr>
        <p:spPr>
          <a:xfrm>
            <a:off x="740162" y="1769992"/>
            <a:ext cx="10711676" cy="1228806"/>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List the total number of successful and failure mission outcomes using COUNT, GROUP BY and ORDER BY.</a:t>
            </a:r>
          </a:p>
        </p:txBody>
      </p:sp>
      <p:pic>
        <p:nvPicPr>
          <p:cNvPr id="263" name="スクリーンショット 2024-08-16 13.00.26.png" descr="スクリーンショット 2024-08-16 13.00.26.png"/>
          <p:cNvPicPr>
            <a:picLocks noChangeAspect="1"/>
          </p:cNvPicPr>
          <p:nvPr/>
        </p:nvPicPr>
        <p:blipFill>
          <a:blip r:embed="rId3">
            <a:extLst/>
          </a:blip>
          <a:stretch>
            <a:fillRect/>
          </a:stretch>
        </p:blipFill>
        <p:spPr>
          <a:xfrm>
            <a:off x="223910" y="2490790"/>
            <a:ext cx="11607801" cy="325120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5"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Boosters Carried Maximum Payload</a:t>
            </a:r>
          </a:p>
        </p:txBody>
      </p:sp>
      <p:sp>
        <p:nvSpPr>
          <p:cNvPr id="267" name="Content Placeholder 4"/>
          <p:cNvSpPr txBox="1"/>
          <p:nvPr>
            <p:ph type="body" sz="quarter" idx="4294967295"/>
          </p:nvPr>
        </p:nvSpPr>
        <p:spPr>
          <a:xfrm>
            <a:off x="798831" y="1498967"/>
            <a:ext cx="10594338" cy="1253876"/>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List the names of the booster_versions which have carried the maximum payload mass using a subquery</a:t>
            </a:r>
          </a:p>
        </p:txBody>
      </p:sp>
      <p:pic>
        <p:nvPicPr>
          <p:cNvPr id="268" name="スクリーンショット 2024-08-16 13.02.52.png" descr="スクリーンショット 2024-08-16 13.02.52.png"/>
          <p:cNvPicPr>
            <a:picLocks noChangeAspect="1"/>
          </p:cNvPicPr>
          <p:nvPr/>
        </p:nvPicPr>
        <p:blipFill>
          <a:blip r:embed="rId3">
            <a:extLst/>
          </a:blip>
          <a:stretch>
            <a:fillRect/>
          </a:stretch>
        </p:blipFill>
        <p:spPr>
          <a:xfrm>
            <a:off x="2122047" y="2370259"/>
            <a:ext cx="7811528" cy="4049794"/>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0"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1"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2015 Launch Records</a:t>
            </a:r>
          </a:p>
        </p:txBody>
      </p:sp>
      <p:sp>
        <p:nvSpPr>
          <p:cNvPr id="272" name="Content Placeholder 4"/>
          <p:cNvSpPr txBox="1"/>
          <p:nvPr>
            <p:ph type="body" sz="quarter" idx="4294967295"/>
          </p:nvPr>
        </p:nvSpPr>
        <p:spPr>
          <a:xfrm>
            <a:off x="808440" y="1652688"/>
            <a:ext cx="10575120" cy="1413790"/>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List the records which will display the month names, failure landing_outcomes in drone ship ,booster versions, launch_site for the months in year 2015 using SUBSTR.</a:t>
            </a:r>
          </a:p>
        </p:txBody>
      </p:sp>
      <p:pic>
        <p:nvPicPr>
          <p:cNvPr id="273" name="スクリーンショット 2024-08-16 13.05.54.png" descr="スクリーンショット 2024-08-16 13.05.54.png"/>
          <p:cNvPicPr>
            <a:picLocks noChangeAspect="1"/>
          </p:cNvPicPr>
          <p:nvPr/>
        </p:nvPicPr>
        <p:blipFill>
          <a:blip r:embed="rId3">
            <a:extLst/>
          </a:blip>
          <a:stretch>
            <a:fillRect/>
          </a:stretch>
        </p:blipFill>
        <p:spPr>
          <a:xfrm>
            <a:off x="372465" y="2943006"/>
            <a:ext cx="11645901" cy="2451102"/>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5"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6"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nSpc>
                <a:spcPct val="72000"/>
              </a:lnSpc>
              <a:defRPr sz="2800">
                <a:solidFill>
                  <a:srgbClr val="0B49CB"/>
                </a:solidFill>
                <a:latin typeface="Abadi"/>
                <a:ea typeface="Abadi"/>
                <a:cs typeface="Abadi"/>
                <a:sym typeface="Abadi"/>
              </a:defRPr>
            </a:lvl1pPr>
          </a:lstStyle>
          <a:p>
            <a:pPr/>
            <a:r>
              <a:t>Rank Landing Outcomes Between 2010-06-04 and 2017-03-20</a:t>
            </a:r>
          </a:p>
        </p:txBody>
      </p:sp>
      <p:sp>
        <p:nvSpPr>
          <p:cNvPr id="277" name="Content Placeholder 4"/>
          <p:cNvSpPr txBox="1"/>
          <p:nvPr>
            <p:ph type="body" sz="quarter" idx="4294967295"/>
          </p:nvPr>
        </p:nvSpPr>
        <p:spPr>
          <a:xfrm>
            <a:off x="846870" y="1691119"/>
            <a:ext cx="10498260" cy="1116592"/>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Rank the count of landing outcomes (such as Failure (drone ship) or Success (ground pad)) between the date 2010-06-04 and 2017-03-20, in descending order.</a:t>
            </a:r>
          </a:p>
        </p:txBody>
      </p:sp>
      <p:pic>
        <p:nvPicPr>
          <p:cNvPr id="278" name="スクリーンショット 2024-08-16 13.09.12.png" descr="スクリーンショット 2024-08-16 13.09.12.png"/>
          <p:cNvPicPr>
            <a:picLocks noChangeAspect="1"/>
          </p:cNvPicPr>
          <p:nvPr/>
        </p:nvPicPr>
        <p:blipFill>
          <a:blip r:embed="rId3">
            <a:extLst/>
          </a:blip>
          <a:stretch>
            <a:fillRect/>
          </a:stretch>
        </p:blipFill>
        <p:spPr>
          <a:xfrm>
            <a:off x="1520016" y="2713265"/>
            <a:ext cx="9441602" cy="372286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0" name="TextBox 6"/>
          <p:cNvSpPr txBox="1"/>
          <p:nvPr/>
        </p:nvSpPr>
        <p:spPr>
          <a:xfrm>
            <a:off x="797968" y="2529745"/>
            <a:ext cx="956813" cy="333086"/>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latin typeface="+mj-lt"/>
                <a:ea typeface="+mj-ea"/>
                <a:cs typeface="+mj-cs"/>
                <a:sym typeface="Calibri"/>
              </a:defRPr>
            </a:lvl1pPr>
          </a:lstStyle>
          <a:p>
            <a:pPr/>
            <a:r>
              <a:t>Section 3</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2" name="Slide Number Placeholder 2"/>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3"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All launch sites’ location markers on a global map</a:t>
            </a:r>
          </a:p>
        </p:txBody>
      </p:sp>
      <p:sp>
        <p:nvSpPr>
          <p:cNvPr id="284" name="Content Placeholder 4"/>
          <p:cNvSpPr txBox="1"/>
          <p:nvPr>
            <p:ph type="body" sz="quarter" idx="4294967295"/>
          </p:nvPr>
        </p:nvSpPr>
        <p:spPr>
          <a:xfrm>
            <a:off x="770009" y="1380748"/>
            <a:ext cx="10515604" cy="1403807"/>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See the two launch sites in the United States of America.</a:t>
            </a:r>
          </a:p>
        </p:txBody>
      </p:sp>
      <p:pic>
        <p:nvPicPr>
          <p:cNvPr id="285" name="スクリーンショット 2024-08-16 14.31.25.png" descr="スクリーンショット 2024-08-16 14.31.25.png"/>
          <p:cNvPicPr>
            <a:picLocks noChangeAspect="1"/>
          </p:cNvPicPr>
          <p:nvPr/>
        </p:nvPicPr>
        <p:blipFill>
          <a:blip r:embed="rId3">
            <a:extLst/>
          </a:blip>
          <a:stretch>
            <a:fillRect/>
          </a:stretch>
        </p:blipFill>
        <p:spPr>
          <a:xfrm>
            <a:off x="2743443" y="2001940"/>
            <a:ext cx="6568735" cy="477597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7" name="Slide Number Placeholder 2"/>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8"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Color-labeled launch outcomes on the map</a:t>
            </a:r>
          </a:p>
        </p:txBody>
      </p:sp>
      <p:sp>
        <p:nvSpPr>
          <p:cNvPr id="289" name="Content Placeholder 4"/>
          <p:cNvSpPr txBox="1"/>
          <p:nvPr>
            <p:ph type="body" sz="quarter" idx="4294967295"/>
          </p:nvPr>
        </p:nvSpPr>
        <p:spPr>
          <a:xfrm>
            <a:off x="875693" y="1384714"/>
            <a:ext cx="10651981" cy="939566"/>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Green markers show successful and Reds show failures in CCAFS SCL-40.</a:t>
            </a:r>
          </a:p>
        </p:txBody>
      </p:sp>
      <p:pic>
        <p:nvPicPr>
          <p:cNvPr id="290" name="スクリーンショット 2024-08-16 14.40.17.png" descr="スクリーンショット 2024-08-16 14.40.17.png"/>
          <p:cNvPicPr>
            <a:picLocks noChangeAspect="1"/>
          </p:cNvPicPr>
          <p:nvPr/>
        </p:nvPicPr>
        <p:blipFill>
          <a:blip r:embed="rId3">
            <a:extLst/>
          </a:blip>
          <a:stretch>
            <a:fillRect/>
          </a:stretch>
        </p:blipFill>
        <p:spPr>
          <a:xfrm>
            <a:off x="1887565" y="2073662"/>
            <a:ext cx="7768412" cy="466798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2" name="Slide Number Placeholder 2"/>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3"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585215">
              <a:lnSpc>
                <a:spcPct val="72000"/>
              </a:lnSpc>
              <a:defRPr sz="2300">
                <a:solidFill>
                  <a:srgbClr val="0B49CB"/>
                </a:solidFill>
                <a:latin typeface="Abadi"/>
                <a:ea typeface="Abadi"/>
                <a:cs typeface="Abadi"/>
                <a:sym typeface="Abadi"/>
              </a:defRPr>
            </a:lvl1pPr>
          </a:lstStyle>
          <a:p>
            <a:pPr/>
            <a:r>
              <a:t>Launch site to its proximities such as railway, highway, coastline with distance</a:t>
            </a:r>
          </a:p>
        </p:txBody>
      </p:sp>
      <p:sp>
        <p:nvSpPr>
          <p:cNvPr id="294" name="Content Placeholder 4"/>
          <p:cNvSpPr txBox="1"/>
          <p:nvPr>
            <p:ph type="body" sz="half" idx="4294967295"/>
          </p:nvPr>
        </p:nvSpPr>
        <p:spPr>
          <a:xfrm>
            <a:off x="1163920" y="1402460"/>
            <a:ext cx="10229951" cy="3028465"/>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Railway is closest to KSC LC-39.</a:t>
            </a:r>
          </a:p>
        </p:txBody>
      </p:sp>
      <p:pic>
        <p:nvPicPr>
          <p:cNvPr id="295" name="スクリーンショット 2024-08-16 15.03.17.png" descr="スクリーンショット 2024-08-16 15.03.17.png"/>
          <p:cNvPicPr>
            <a:picLocks noChangeAspect="1"/>
          </p:cNvPicPr>
          <p:nvPr/>
        </p:nvPicPr>
        <p:blipFill>
          <a:blip r:embed="rId3">
            <a:extLst/>
          </a:blip>
          <a:stretch>
            <a:fillRect/>
          </a:stretch>
        </p:blipFill>
        <p:spPr>
          <a:xfrm>
            <a:off x="4116320" y="2001036"/>
            <a:ext cx="3959360" cy="3117676"/>
          </a:xfrm>
          <a:prstGeom prst="rect">
            <a:avLst/>
          </a:prstGeom>
          <a:ln w="12700">
            <a:miter lim="400000"/>
          </a:ln>
        </p:spPr>
      </p:pic>
      <p:pic>
        <p:nvPicPr>
          <p:cNvPr id="296" name="スクリーンショット 2024-08-16 15.05.24.png" descr="スクリーンショット 2024-08-16 15.05.24.png"/>
          <p:cNvPicPr>
            <a:picLocks noChangeAspect="1"/>
          </p:cNvPicPr>
          <p:nvPr/>
        </p:nvPicPr>
        <p:blipFill>
          <a:blip r:embed="rId4">
            <a:extLst/>
          </a:blip>
          <a:stretch>
            <a:fillRect/>
          </a:stretch>
        </p:blipFill>
        <p:spPr>
          <a:xfrm>
            <a:off x="169389" y="1919330"/>
            <a:ext cx="3790084" cy="3281086"/>
          </a:xfrm>
          <a:prstGeom prst="rect">
            <a:avLst/>
          </a:prstGeom>
          <a:ln w="12700">
            <a:miter lim="400000"/>
          </a:ln>
        </p:spPr>
      </p:pic>
      <p:pic>
        <p:nvPicPr>
          <p:cNvPr id="297" name="スクリーンショット 2024-08-16 15.06.34.png" descr="スクリーンショット 2024-08-16 15.06.34.png"/>
          <p:cNvPicPr>
            <a:picLocks noChangeAspect="1"/>
          </p:cNvPicPr>
          <p:nvPr/>
        </p:nvPicPr>
        <p:blipFill>
          <a:blip r:embed="rId5">
            <a:extLst/>
          </a:blip>
          <a:stretch>
            <a:fillRect/>
          </a:stretch>
        </p:blipFill>
        <p:spPr>
          <a:xfrm>
            <a:off x="8232526" y="1997118"/>
            <a:ext cx="3501561" cy="431482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9" name="TextBox 1"/>
          <p:cNvSpPr txBox="1"/>
          <p:nvPr/>
        </p:nvSpPr>
        <p:spPr>
          <a:xfrm>
            <a:off x="797968" y="2529745"/>
            <a:ext cx="956813" cy="333086"/>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latin typeface="+mj-lt"/>
                <a:ea typeface="+mj-ea"/>
                <a:cs typeface="+mj-cs"/>
                <a:sym typeface="Calibri"/>
              </a:defRPr>
            </a:lvl1pPr>
          </a:lstStyle>
          <a:p>
            <a:pPr/>
            <a:r>
              <a:t>Section 4</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1" name="Slide Number Placeholder 2"/>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2"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Launch success count for all sites</a:t>
            </a:r>
          </a:p>
        </p:txBody>
      </p:sp>
      <p:sp>
        <p:nvSpPr>
          <p:cNvPr id="303" name="Content Placeholder 4"/>
          <p:cNvSpPr txBox="1"/>
          <p:nvPr>
            <p:ph type="body" sz="quarter" idx="4294967295"/>
          </p:nvPr>
        </p:nvSpPr>
        <p:spPr>
          <a:xfrm>
            <a:off x="838198" y="1398191"/>
            <a:ext cx="10515604" cy="1158776"/>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KSC LC-39A  had most successful launches in all sites.</a:t>
            </a:r>
          </a:p>
        </p:txBody>
      </p:sp>
      <p:pic>
        <p:nvPicPr>
          <p:cNvPr id="304" name="スクリーンショット 2024-08-16 15.17.44.png" descr="スクリーンショット 2024-08-16 15.17.44.png"/>
          <p:cNvPicPr>
            <a:picLocks noChangeAspect="1"/>
          </p:cNvPicPr>
          <p:nvPr/>
        </p:nvPicPr>
        <p:blipFill>
          <a:blip r:embed="rId3">
            <a:extLst/>
          </a:blip>
          <a:stretch>
            <a:fillRect/>
          </a:stretch>
        </p:blipFill>
        <p:spPr>
          <a:xfrm>
            <a:off x="1915394" y="2092873"/>
            <a:ext cx="8361211" cy="445095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Slide Number Placeholder 3"/>
          <p:cNvSpPr txBox="1"/>
          <p:nvPr>
            <p:ph type="sldNum" sz="quarter" idx="4294967295"/>
          </p:nvPr>
        </p:nvSpPr>
        <p:spPr>
          <a:xfrm>
            <a:off x="11240820" y="6060021"/>
            <a:ext cx="217150" cy="332739"/>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8" name="Title 1"/>
          <p:cNvSpPr txBox="1"/>
          <p:nvPr/>
        </p:nvSpPr>
        <p:spPr>
          <a:xfrm>
            <a:off x="873787" y="538651"/>
            <a:ext cx="10438676"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Introduction</a:t>
            </a:r>
          </a:p>
        </p:txBody>
      </p:sp>
      <p:sp>
        <p:nvSpPr>
          <p:cNvPr id="139" name="Content Placeholder 2"/>
          <p:cNvSpPr txBox="1"/>
          <p:nvPr/>
        </p:nvSpPr>
        <p:spPr>
          <a:xfrm>
            <a:off x="861429" y="1520496"/>
            <a:ext cx="10219660" cy="49674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82879" indent="-182879" defTabSz="731519">
              <a:lnSpc>
                <a:spcPct val="90000"/>
              </a:lnSpc>
              <a:spcBef>
                <a:spcPts val="1100"/>
              </a:spcBef>
              <a:buSzPct val="100000"/>
              <a:buFont typeface="Arial"/>
              <a:buChar char="•"/>
              <a:defRPr sz="1700">
                <a:solidFill>
                  <a:srgbClr val="292929"/>
                </a:solidFill>
                <a:latin typeface="Abadi"/>
                <a:ea typeface="Abadi"/>
                <a:cs typeface="Abadi"/>
                <a:sym typeface="Abadi"/>
              </a:defRPr>
            </a:pPr>
            <a:r>
              <a:t>Project background and context</a:t>
            </a:r>
          </a:p>
          <a:p>
            <a:pPr lvl="1" marL="548640" indent="-182879" defTabSz="731519">
              <a:lnSpc>
                <a:spcPct val="90000"/>
              </a:lnSpc>
              <a:spcBef>
                <a:spcPts val="1100"/>
              </a:spcBef>
              <a:buSzPct val="100000"/>
              <a:buFont typeface="Arial"/>
              <a:buChar char="•"/>
              <a:defRPr sz="1700">
                <a:solidFill>
                  <a:srgbClr val="292929"/>
                </a:solidFill>
                <a:latin typeface="Abadi"/>
                <a:ea typeface="Abadi"/>
                <a:cs typeface="Abadi"/>
                <a:sym typeface="Abadi"/>
              </a:defRPr>
            </a:pPr>
            <a:r>
              <a:t>The commercial space age is here, companies are making space travel affordable for everyone. Perhaps the most successful is SpaceX. One reason SpaceX can do this is the rocket launches are relatively inexpensive.</a:t>
            </a:r>
          </a:p>
          <a:p>
            <a:pPr lvl="1" marL="548640" indent="-182879" defTabSz="731519">
              <a:lnSpc>
                <a:spcPct val="90000"/>
              </a:lnSpc>
              <a:spcBef>
                <a:spcPts val="1100"/>
              </a:spcBef>
              <a:buSzPct val="100000"/>
              <a:buFont typeface="Arial"/>
              <a:buChar char="•"/>
              <a:defRPr sz="1700">
                <a:solidFill>
                  <a:srgbClr val="292929"/>
                </a:solidFill>
                <a:latin typeface="Abadi"/>
                <a:ea typeface="Abadi"/>
                <a:cs typeface="Abadi"/>
                <a:sym typeface="Abadi"/>
              </a:defRPr>
            </a:pPr>
            <a:r>
              <a:t>SpaceX advertises Falcon 9 rocket launches on its website with a cost of 62 million dollars; other providers cost upwards of 165 million dollars each, much of the savings is because SpaceX can reuse the first stage. </a:t>
            </a:r>
          </a:p>
          <a:p>
            <a:pPr lvl="1" marL="548640" indent="-182879" defTabSz="731519">
              <a:lnSpc>
                <a:spcPct val="90000"/>
              </a:lnSpc>
              <a:spcBef>
                <a:spcPts val="1100"/>
              </a:spcBef>
              <a:buSzPct val="100000"/>
              <a:buFont typeface="Arial"/>
              <a:buChar char="•"/>
              <a:defRPr sz="1700">
                <a:solidFill>
                  <a:srgbClr val="292929"/>
                </a:solidFill>
                <a:latin typeface="Abadi"/>
                <a:ea typeface="Abadi"/>
                <a:cs typeface="Abadi"/>
                <a:sym typeface="Abadi"/>
              </a:defRPr>
            </a:pPr>
            <a:r>
              <a:t>Therefore, if we can determine if the first stage will land, we can determine the cost of a launch. </a:t>
            </a:r>
          </a:p>
          <a:p>
            <a:pPr lvl="1" marL="548640" indent="-182879" defTabSz="731519">
              <a:lnSpc>
                <a:spcPct val="90000"/>
              </a:lnSpc>
              <a:spcBef>
                <a:spcPts val="1100"/>
              </a:spcBef>
              <a:buSzPct val="100000"/>
              <a:buFont typeface="Arial"/>
              <a:buChar char="•"/>
              <a:defRPr sz="2200">
                <a:solidFill>
                  <a:srgbClr val="0070C0"/>
                </a:solidFill>
                <a:latin typeface="IBM Plex Mono Text"/>
                <a:ea typeface="IBM Plex Mono Text"/>
                <a:cs typeface="IBM Plex Mono Text"/>
                <a:sym typeface="IBM Plex Mono Text"/>
              </a:defRPr>
            </a:pPr>
          </a:p>
          <a:p>
            <a:pPr marL="182879" indent="-182879" defTabSz="731519">
              <a:lnSpc>
                <a:spcPct val="90000"/>
              </a:lnSpc>
              <a:spcBef>
                <a:spcPts val="1100"/>
              </a:spcBef>
              <a:buSzPct val="100000"/>
              <a:buFont typeface="Arial"/>
              <a:buChar char="•"/>
              <a:defRPr sz="1700">
                <a:solidFill>
                  <a:srgbClr val="292929"/>
                </a:solidFill>
                <a:latin typeface="Abadi"/>
                <a:ea typeface="Abadi"/>
                <a:cs typeface="Abadi"/>
                <a:sym typeface="Abadi"/>
              </a:defRPr>
            </a:pPr>
            <a:r>
              <a:t>Problems you want to find answers</a:t>
            </a:r>
          </a:p>
          <a:p>
            <a:pPr lvl="1" marL="548640" indent="-182879" defTabSz="731519">
              <a:lnSpc>
                <a:spcPct val="90000"/>
              </a:lnSpc>
              <a:spcBef>
                <a:spcPts val="1100"/>
              </a:spcBef>
              <a:buSzPct val="100000"/>
              <a:buFont typeface="Arial"/>
              <a:buChar char="•"/>
              <a:defRPr sz="1700">
                <a:solidFill>
                  <a:srgbClr val="292929"/>
                </a:solidFill>
                <a:latin typeface="Abadi"/>
                <a:ea typeface="Abadi"/>
                <a:cs typeface="Abadi"/>
                <a:sym typeface="Abadi"/>
              </a:defRPr>
            </a:pPr>
            <a:r>
              <a:t>The problem is to determine the price of each launch. Doing this by gathering information about Space X and creating dashboards and also to determine if SpaceX will reuse the first stage.</a:t>
            </a:r>
          </a:p>
          <a:p>
            <a:pPr lvl="1" marL="548640" indent="-182879" defTabSz="731519">
              <a:lnSpc>
                <a:spcPct val="90000"/>
              </a:lnSpc>
              <a:spcBef>
                <a:spcPts val="1100"/>
              </a:spcBef>
              <a:buSzPct val="100000"/>
              <a:buFont typeface="Arial"/>
              <a:buChar char="•"/>
              <a:defRPr sz="1700">
                <a:solidFill>
                  <a:srgbClr val="292929"/>
                </a:solidFill>
                <a:latin typeface="Abadi"/>
                <a:ea typeface="Abadi"/>
                <a:cs typeface="Abadi"/>
                <a:sym typeface="Abadi"/>
              </a:defRPr>
            </a:pPr>
            <a:r>
              <a:t>Instead of using rocket science to determine if the first stage will land successfully, I train a machine learning model and use public information to predict if SpaceX will reuse the first stage.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6" name="Slide Number Placeholder 2"/>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7"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Launch site with highest launch success ratio</a:t>
            </a:r>
          </a:p>
        </p:txBody>
      </p:sp>
      <p:sp>
        <p:nvSpPr>
          <p:cNvPr id="308" name="Content Placeholder 4"/>
          <p:cNvSpPr txBox="1"/>
          <p:nvPr>
            <p:ph type="body" sz="quarter" idx="4294967295"/>
          </p:nvPr>
        </p:nvSpPr>
        <p:spPr>
          <a:xfrm>
            <a:off x="752019" y="1566220"/>
            <a:ext cx="10551584" cy="1096289"/>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KSC LC-39A had 76.9% success rate.</a:t>
            </a:r>
          </a:p>
        </p:txBody>
      </p:sp>
      <p:pic>
        <p:nvPicPr>
          <p:cNvPr id="309" name="スクリーンショット 2024-08-16 15.21.33.png" descr="スクリーンショット 2024-08-16 15.21.33.png"/>
          <p:cNvPicPr>
            <a:picLocks noChangeAspect="1"/>
          </p:cNvPicPr>
          <p:nvPr/>
        </p:nvPicPr>
        <p:blipFill>
          <a:blip r:embed="rId3">
            <a:extLst/>
          </a:blip>
          <a:stretch>
            <a:fillRect/>
          </a:stretch>
        </p:blipFill>
        <p:spPr>
          <a:xfrm>
            <a:off x="2367622" y="2571989"/>
            <a:ext cx="7123284" cy="3737897"/>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1" name="Slide Number Placeholder 2"/>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2"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493776">
              <a:lnSpc>
                <a:spcPct val="72000"/>
              </a:lnSpc>
              <a:defRPr sz="1900">
                <a:solidFill>
                  <a:srgbClr val="0B49CB"/>
                </a:solidFill>
                <a:latin typeface="Abadi"/>
                <a:ea typeface="Abadi"/>
                <a:cs typeface="Abadi"/>
                <a:sym typeface="Abadi"/>
              </a:defRPr>
            </a:lvl1pPr>
          </a:lstStyle>
          <a:p>
            <a:pPr/>
            <a:r>
              <a:t>Payload vs. Launch Outcome for all sites, with different payload selected in the range slider</a:t>
            </a:r>
          </a:p>
        </p:txBody>
      </p:sp>
      <p:sp>
        <p:nvSpPr>
          <p:cNvPr id="313" name="Content Placeholder 4"/>
          <p:cNvSpPr txBox="1"/>
          <p:nvPr>
            <p:ph type="body" idx="4294967295"/>
          </p:nvPr>
        </p:nvSpPr>
        <p:spPr>
          <a:xfrm>
            <a:off x="770009" y="1825625"/>
            <a:ext cx="10414665" cy="4351338"/>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Success rate of light Payload Mass is higher than heavy.</a:t>
            </a:r>
          </a:p>
        </p:txBody>
      </p:sp>
      <p:pic>
        <p:nvPicPr>
          <p:cNvPr id="314" name="スクリーンショット 2024-08-16 15.30.43.png" descr="スクリーンショット 2024-08-16 15.30.43.png"/>
          <p:cNvPicPr>
            <a:picLocks noChangeAspect="1"/>
          </p:cNvPicPr>
          <p:nvPr/>
        </p:nvPicPr>
        <p:blipFill>
          <a:blip r:embed="rId3">
            <a:extLst/>
          </a:blip>
          <a:stretch>
            <a:fillRect/>
          </a:stretch>
        </p:blipFill>
        <p:spPr>
          <a:xfrm>
            <a:off x="300248" y="2656063"/>
            <a:ext cx="5801746" cy="2459199"/>
          </a:xfrm>
          <a:prstGeom prst="rect">
            <a:avLst/>
          </a:prstGeom>
          <a:ln w="12700">
            <a:miter lim="400000"/>
          </a:ln>
        </p:spPr>
      </p:pic>
      <p:pic>
        <p:nvPicPr>
          <p:cNvPr id="315" name="スクリーンショット 2024-08-16 15.31.59.png" descr="スクリーンショット 2024-08-16 15.31.59.png"/>
          <p:cNvPicPr>
            <a:picLocks noChangeAspect="1"/>
          </p:cNvPicPr>
          <p:nvPr/>
        </p:nvPicPr>
        <p:blipFill>
          <a:blip r:embed="rId4">
            <a:extLst/>
          </a:blip>
          <a:stretch>
            <a:fillRect/>
          </a:stretch>
        </p:blipFill>
        <p:spPr>
          <a:xfrm>
            <a:off x="6358532" y="2706665"/>
            <a:ext cx="5533220" cy="2357996"/>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7" name="TextBox 1"/>
          <p:cNvSpPr txBox="1"/>
          <p:nvPr/>
        </p:nvSpPr>
        <p:spPr>
          <a:xfrm>
            <a:off x="797968" y="2529745"/>
            <a:ext cx="956813" cy="333086"/>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latin typeface="+mj-lt"/>
                <a:ea typeface="+mj-ea"/>
                <a:cs typeface="+mj-cs"/>
                <a:sym typeface="Calibri"/>
              </a:defRPr>
            </a:lvl1pPr>
          </a:lstStyle>
          <a:p>
            <a:pPr/>
            <a:r>
              <a:t>Section 5</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9"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0"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Classification Accuracy</a:t>
            </a:r>
          </a:p>
        </p:txBody>
      </p:sp>
      <p:sp>
        <p:nvSpPr>
          <p:cNvPr id="321" name="Content Placeholder 4"/>
          <p:cNvSpPr txBox="1"/>
          <p:nvPr>
            <p:ph type="body" idx="4294967295"/>
          </p:nvPr>
        </p:nvSpPr>
        <p:spPr>
          <a:xfrm>
            <a:off x="770008" y="1523206"/>
            <a:ext cx="10651984" cy="3811588"/>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Decision Tree model has the highest classification accuracy.</a:t>
            </a:r>
          </a:p>
        </p:txBody>
      </p:sp>
      <p:pic>
        <p:nvPicPr>
          <p:cNvPr id="322" name="スクリーンショット 2024-08-16 16.01.26.png" descr="スクリーンショット 2024-08-16 16.01.26.png"/>
          <p:cNvPicPr>
            <a:picLocks noChangeAspect="1"/>
          </p:cNvPicPr>
          <p:nvPr/>
        </p:nvPicPr>
        <p:blipFill>
          <a:blip r:embed="rId3">
            <a:extLst/>
          </a:blip>
          <a:stretch>
            <a:fillRect/>
          </a:stretch>
        </p:blipFill>
        <p:spPr>
          <a:xfrm>
            <a:off x="3182734" y="2201953"/>
            <a:ext cx="5690154" cy="4457824"/>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4"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5"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Confusion Matrix</a:t>
            </a:r>
          </a:p>
        </p:txBody>
      </p:sp>
      <p:sp>
        <p:nvSpPr>
          <p:cNvPr id="326" name="Content Placeholder 4"/>
          <p:cNvSpPr txBox="1"/>
          <p:nvPr>
            <p:ph type="body" idx="4294967295"/>
          </p:nvPr>
        </p:nvSpPr>
        <p:spPr>
          <a:xfrm>
            <a:off x="779618" y="1413692"/>
            <a:ext cx="10496386" cy="3811590"/>
          </a:xfrm>
          <a:prstGeom prst="rect">
            <a:avLst/>
          </a:prstGeom>
        </p:spPr>
        <p:txBody>
          <a:bodyPr/>
          <a:lstStyle>
            <a:lvl1pPr>
              <a:lnSpc>
                <a:spcPct val="100000"/>
              </a:lnSpc>
              <a:spcBef>
                <a:spcPts val="1400"/>
              </a:spcBef>
              <a:defRPr sz="2200">
                <a:solidFill>
                  <a:srgbClr val="292929"/>
                </a:solidFill>
                <a:latin typeface="Abadi"/>
                <a:ea typeface="Abadi"/>
                <a:cs typeface="Abadi"/>
                <a:sym typeface="Abadi"/>
              </a:defRPr>
            </a:lvl1pPr>
          </a:lstStyle>
          <a:p>
            <a:pPr/>
            <a:r>
              <a:t>Decision Tree can distinguish between the different classes. And the major problem is false positives.</a:t>
            </a:r>
          </a:p>
        </p:txBody>
      </p:sp>
      <p:pic>
        <p:nvPicPr>
          <p:cNvPr id="327" name="スクリーンショット 2024-08-16 16.10.19.png" descr="スクリーンショット 2024-08-16 16.10.19.png"/>
          <p:cNvPicPr>
            <a:picLocks noChangeAspect="1"/>
          </p:cNvPicPr>
          <p:nvPr/>
        </p:nvPicPr>
        <p:blipFill>
          <a:blip r:embed="rId3">
            <a:extLst/>
          </a:blip>
          <a:stretch>
            <a:fillRect/>
          </a:stretch>
        </p:blipFill>
        <p:spPr>
          <a:xfrm>
            <a:off x="3485579" y="2445413"/>
            <a:ext cx="5084462" cy="421100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9" name="Slide Number Placeholder 3"/>
          <p:cNvSpPr txBox="1"/>
          <p:nvPr>
            <p:ph type="sldNum" sz="quarter" idx="4294967295"/>
          </p:nvPr>
        </p:nvSpPr>
        <p:spPr>
          <a:xfrm>
            <a:off x="11127810" y="6060021"/>
            <a:ext cx="33016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0"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Conclusions</a:t>
            </a:r>
          </a:p>
        </p:txBody>
      </p:sp>
      <p:sp>
        <p:nvSpPr>
          <p:cNvPr id="331" name="Content Placeholder 3"/>
          <p:cNvSpPr txBox="1"/>
          <p:nvPr>
            <p:ph type="body" idx="4294967295"/>
          </p:nvPr>
        </p:nvSpPr>
        <p:spPr>
          <a:xfrm>
            <a:off x="770010" y="1836622"/>
            <a:ext cx="10515601" cy="4351340"/>
          </a:xfrm>
          <a:prstGeom prst="rect">
            <a:avLst/>
          </a:prstGeom>
        </p:spPr>
        <p:txBody>
          <a:bodyPr/>
          <a:lstStyle/>
          <a:p>
            <a:pPr>
              <a:lnSpc>
                <a:spcPct val="100000"/>
              </a:lnSpc>
              <a:spcBef>
                <a:spcPts val="1400"/>
              </a:spcBef>
              <a:defRPr sz="2200">
                <a:solidFill>
                  <a:srgbClr val="292929"/>
                </a:solidFill>
                <a:latin typeface="Abadi"/>
                <a:ea typeface="Abadi"/>
                <a:cs typeface="Abadi"/>
                <a:sym typeface="Abadi"/>
              </a:defRPr>
            </a:pPr>
            <a:r>
              <a:t>The larger the Flight Number, the better the success rate at launch sites.</a:t>
            </a:r>
          </a:p>
          <a:p>
            <a:pPr>
              <a:lnSpc>
                <a:spcPct val="100000"/>
              </a:lnSpc>
              <a:spcBef>
                <a:spcPts val="1400"/>
              </a:spcBef>
              <a:defRPr sz="2200">
                <a:solidFill>
                  <a:srgbClr val="292929"/>
                </a:solidFill>
                <a:latin typeface="Abadi"/>
                <a:ea typeface="Abadi"/>
                <a:cs typeface="Abadi"/>
                <a:sym typeface="Abadi"/>
              </a:defRPr>
            </a:pPr>
            <a:r>
              <a:t>Orbit type : ES-L1, GEO, HEO and SSO have the highest success rates.</a:t>
            </a:r>
          </a:p>
          <a:p>
            <a:pPr>
              <a:lnSpc>
                <a:spcPct val="100000"/>
              </a:lnSpc>
              <a:spcBef>
                <a:spcPts val="1400"/>
              </a:spcBef>
              <a:defRPr sz="2200">
                <a:solidFill>
                  <a:srgbClr val="292929"/>
                </a:solidFill>
                <a:latin typeface="Abadi"/>
                <a:ea typeface="Abadi"/>
                <a:cs typeface="Abadi"/>
                <a:sym typeface="Abadi"/>
              </a:defRPr>
            </a:pPr>
            <a:r>
              <a:t>The success rate since 2013 kept increasing till 2020.</a:t>
            </a:r>
          </a:p>
          <a:p>
            <a:pPr>
              <a:lnSpc>
                <a:spcPct val="100000"/>
              </a:lnSpc>
              <a:spcBef>
                <a:spcPts val="1400"/>
              </a:spcBef>
              <a:defRPr sz="2200">
                <a:solidFill>
                  <a:srgbClr val="292929"/>
                </a:solidFill>
                <a:latin typeface="Abadi"/>
                <a:ea typeface="Abadi"/>
                <a:cs typeface="Abadi"/>
                <a:sym typeface="Abadi"/>
              </a:defRPr>
            </a:pPr>
            <a:r>
              <a:t>KSC LC-39A  had most successful launches in all sites. IT had 76.9% success rate.</a:t>
            </a:r>
          </a:p>
          <a:p>
            <a:pPr>
              <a:lnSpc>
                <a:spcPct val="100000"/>
              </a:lnSpc>
              <a:spcBef>
                <a:spcPts val="1400"/>
              </a:spcBef>
              <a:defRPr sz="2200">
                <a:solidFill>
                  <a:srgbClr val="292929"/>
                </a:solidFill>
                <a:latin typeface="Abadi"/>
                <a:ea typeface="Abadi"/>
                <a:cs typeface="Abadi"/>
                <a:sym typeface="Abadi"/>
              </a:defRPr>
            </a:pPr>
            <a:r>
              <a:t>Success rate of light Payload Mass is higher than heavy.</a:t>
            </a:r>
          </a:p>
          <a:p>
            <a:pPr>
              <a:lnSpc>
                <a:spcPct val="100000"/>
              </a:lnSpc>
              <a:spcBef>
                <a:spcPts val="1400"/>
              </a:spcBef>
              <a:defRPr sz="2200">
                <a:solidFill>
                  <a:srgbClr val="292929"/>
                </a:solidFill>
                <a:latin typeface="Abadi"/>
                <a:ea typeface="Abadi"/>
                <a:cs typeface="Abadi"/>
                <a:sym typeface="Abadi"/>
              </a:defRPr>
            </a:pPr>
            <a:r>
              <a:t>Decision Tree model has the highest classification accuracy.</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 name="Slide Number Placeholder 2"/>
          <p:cNvSpPr txBox="1"/>
          <p:nvPr>
            <p:ph type="sldNum" sz="quarter" idx="4294967295"/>
          </p:nvPr>
        </p:nvSpPr>
        <p:spPr>
          <a:xfrm>
            <a:off x="11974848" y="6372542"/>
            <a:ext cx="21715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TextBox 1"/>
          <p:cNvSpPr txBox="1"/>
          <p:nvPr/>
        </p:nvSpPr>
        <p:spPr>
          <a:xfrm>
            <a:off x="765311" y="2812774"/>
            <a:ext cx="956813" cy="333086"/>
          </a:xfrm>
          <a:prstGeom prst="rect">
            <a:avLst/>
          </a:prstGeom>
          <a:solidFill>
            <a:srgbClr val="0948CB"/>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latin typeface="+mj-lt"/>
                <a:ea typeface="+mj-ea"/>
                <a:cs typeface="+mj-cs"/>
                <a:sym typeface="Calibri"/>
              </a:defRPr>
            </a:lvl1pPr>
          </a:lstStyle>
          <a:p>
            <a:pPr/>
            <a:r>
              <a:t>Section 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Slide Number Placeholder 3"/>
          <p:cNvSpPr txBox="1"/>
          <p:nvPr>
            <p:ph type="sldNum" sz="quarter" idx="4294967295"/>
          </p:nvPr>
        </p:nvSpPr>
        <p:spPr>
          <a:xfrm>
            <a:off x="11240820" y="6060021"/>
            <a:ext cx="21715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Content Placeholder 2"/>
          <p:cNvSpPr txBox="1"/>
          <p:nvPr/>
        </p:nvSpPr>
        <p:spPr>
          <a:xfrm>
            <a:off x="787133" y="1428290"/>
            <a:ext cx="10013378" cy="52118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859536">
              <a:lnSpc>
                <a:spcPct val="96000"/>
              </a:lnSpc>
              <a:spcBef>
                <a:spcPts val="1300"/>
              </a:spcBef>
              <a:defRPr sz="2000">
                <a:solidFill>
                  <a:srgbClr val="0B49CB"/>
                </a:solidFill>
                <a:latin typeface="Abadi"/>
                <a:ea typeface="Abadi"/>
                <a:cs typeface="Abadi"/>
                <a:sym typeface="Abadi"/>
              </a:defRPr>
            </a:pPr>
            <a:r>
              <a:t>Executive Summary</a:t>
            </a:r>
            <a:endParaRPr sz="600">
              <a:solidFill>
                <a:srgbClr val="0070C0"/>
              </a:solidFill>
              <a:latin typeface="IBM Plex Mono Text"/>
              <a:ea typeface="IBM Plex Mono Text"/>
              <a:cs typeface="IBM Plex Mono Text"/>
              <a:sym typeface="IBM Plex Mono Text"/>
            </a:endParaRPr>
          </a:p>
          <a:p>
            <a:pPr marL="214884" indent="-214884" defTabSz="859536">
              <a:lnSpc>
                <a:spcPct val="96000"/>
              </a:lnSpc>
              <a:spcBef>
                <a:spcPts val="1300"/>
              </a:spcBef>
              <a:buSzPct val="100000"/>
              <a:buFont typeface="Arial"/>
              <a:buChar char="•"/>
              <a:defRPr sz="2000">
                <a:solidFill>
                  <a:srgbClr val="292929"/>
                </a:solidFill>
                <a:latin typeface="Abadi"/>
                <a:ea typeface="Abadi"/>
                <a:cs typeface="Abadi"/>
                <a:sym typeface="Abadi"/>
              </a:defRPr>
            </a:pPr>
            <a:r>
              <a:t>Data collection methodology:</a:t>
            </a:r>
            <a:endParaRPr sz="600">
              <a:solidFill>
                <a:srgbClr val="0070C0"/>
              </a:solidFill>
              <a:latin typeface="IBM Plex Mono Text"/>
              <a:ea typeface="IBM Plex Mono Text"/>
              <a:cs typeface="IBM Plex Mono Text"/>
              <a:sym typeface="IBM Plex Mono Text"/>
            </a:endParaRPr>
          </a:p>
          <a:p>
            <a:pPr lvl="1" marL="644651" indent="-214884" defTabSz="859536">
              <a:lnSpc>
                <a:spcPct val="96000"/>
              </a:lnSpc>
              <a:spcBef>
                <a:spcPts val="1300"/>
              </a:spcBef>
              <a:buSzPct val="100000"/>
              <a:buFont typeface="Arial"/>
              <a:buChar char="•"/>
              <a:defRPr sz="1700">
                <a:solidFill>
                  <a:srgbClr val="767171"/>
                </a:solidFill>
                <a:latin typeface="Abadi"/>
                <a:ea typeface="Abadi"/>
                <a:cs typeface="Abadi"/>
                <a:sym typeface="Abadi"/>
              </a:defRPr>
            </a:pPr>
            <a:r>
              <a:t>Collecting data on the Falcon 9 first-stage landings using a RESTful API and web scraping.  </a:t>
            </a:r>
            <a:endParaRPr sz="500">
              <a:solidFill>
                <a:srgbClr val="0070C0"/>
              </a:solidFill>
              <a:latin typeface="IBM Plex Mono Text"/>
              <a:ea typeface="IBM Plex Mono Text"/>
              <a:cs typeface="IBM Plex Mono Text"/>
              <a:sym typeface="IBM Plex Mono Text"/>
            </a:endParaRPr>
          </a:p>
          <a:p>
            <a:pPr marL="214884" indent="-214884" defTabSz="859536">
              <a:lnSpc>
                <a:spcPct val="96000"/>
              </a:lnSpc>
              <a:spcBef>
                <a:spcPts val="1300"/>
              </a:spcBef>
              <a:buSzPct val="100000"/>
              <a:buFont typeface="Arial"/>
              <a:buChar char="•"/>
              <a:defRPr sz="2000">
                <a:solidFill>
                  <a:srgbClr val="292929"/>
                </a:solidFill>
                <a:latin typeface="Abadi"/>
                <a:ea typeface="Abadi"/>
                <a:cs typeface="Abadi"/>
                <a:sym typeface="Abadi"/>
              </a:defRPr>
            </a:pPr>
            <a:r>
              <a:t>Perform data wrangling</a:t>
            </a:r>
            <a:endParaRPr sz="600">
              <a:solidFill>
                <a:srgbClr val="0070C0"/>
              </a:solidFill>
              <a:latin typeface="IBM Plex Mono Text"/>
              <a:ea typeface="IBM Plex Mono Text"/>
              <a:cs typeface="IBM Plex Mono Text"/>
              <a:sym typeface="IBM Plex Mono Text"/>
            </a:endParaRPr>
          </a:p>
          <a:p>
            <a:pPr lvl="1" marL="644651" indent="-214884" defTabSz="859536">
              <a:lnSpc>
                <a:spcPct val="96000"/>
              </a:lnSpc>
              <a:spcBef>
                <a:spcPts val="1300"/>
              </a:spcBef>
              <a:buSzPct val="100000"/>
              <a:buFont typeface="Arial"/>
              <a:buChar char="•"/>
              <a:defRPr sz="1700">
                <a:solidFill>
                  <a:srgbClr val="767171"/>
                </a:solidFill>
                <a:latin typeface="Abadi"/>
                <a:ea typeface="Abadi"/>
                <a:cs typeface="Abadi"/>
                <a:sym typeface="Abadi"/>
              </a:defRPr>
            </a:pPr>
            <a:r>
              <a:t>Converting the data into a dataframe and then perform some data wrangling.</a:t>
            </a:r>
            <a:endParaRPr sz="500">
              <a:solidFill>
                <a:srgbClr val="0070C0"/>
              </a:solidFill>
              <a:latin typeface="IBM Plex Mono Text"/>
              <a:ea typeface="IBM Plex Mono Text"/>
              <a:cs typeface="IBM Plex Mono Text"/>
              <a:sym typeface="IBM Plex Mono Text"/>
            </a:endParaRPr>
          </a:p>
          <a:p>
            <a:pPr marL="214884" indent="-214884" defTabSz="859536">
              <a:lnSpc>
                <a:spcPct val="96000"/>
              </a:lnSpc>
              <a:spcBef>
                <a:spcPts val="1300"/>
              </a:spcBef>
              <a:buSzPct val="100000"/>
              <a:buFont typeface="Arial"/>
              <a:buChar char="•"/>
              <a:defRPr sz="2000">
                <a:solidFill>
                  <a:srgbClr val="292929"/>
                </a:solidFill>
                <a:latin typeface="Abadi"/>
                <a:ea typeface="Abadi"/>
                <a:cs typeface="Abadi"/>
                <a:sym typeface="Abadi"/>
              </a:defRPr>
            </a:pPr>
            <a:r>
              <a:t>Perform exploratory data analysis (EDA) using visualization and SQL</a:t>
            </a:r>
            <a:endParaRPr sz="600">
              <a:solidFill>
                <a:srgbClr val="0070C0"/>
              </a:solidFill>
              <a:latin typeface="IBM Plex Mono Text"/>
              <a:ea typeface="IBM Plex Mono Text"/>
              <a:cs typeface="IBM Plex Mono Text"/>
              <a:sym typeface="IBM Plex Mono Text"/>
            </a:endParaRPr>
          </a:p>
          <a:p>
            <a:pPr marL="214884" indent="-214884" defTabSz="859536">
              <a:lnSpc>
                <a:spcPct val="96000"/>
              </a:lnSpc>
              <a:spcBef>
                <a:spcPts val="1300"/>
              </a:spcBef>
              <a:buSzPct val="100000"/>
              <a:buFont typeface="Arial"/>
              <a:buChar char="•"/>
              <a:defRPr sz="2000">
                <a:solidFill>
                  <a:srgbClr val="292929"/>
                </a:solidFill>
                <a:latin typeface="Abadi"/>
                <a:ea typeface="Abadi"/>
                <a:cs typeface="Abadi"/>
                <a:sym typeface="Abadi"/>
              </a:defRPr>
            </a:pPr>
            <a:r>
              <a:t>Perform interactive visual analytics using Folium and Plotly Dash</a:t>
            </a:r>
            <a:endParaRPr sz="600">
              <a:solidFill>
                <a:srgbClr val="0070C0"/>
              </a:solidFill>
              <a:latin typeface="IBM Plex Mono Text"/>
              <a:ea typeface="IBM Plex Mono Text"/>
              <a:cs typeface="IBM Plex Mono Text"/>
              <a:sym typeface="IBM Plex Mono Text"/>
            </a:endParaRPr>
          </a:p>
          <a:p>
            <a:pPr marL="214884" indent="-214884" defTabSz="859536">
              <a:lnSpc>
                <a:spcPct val="96000"/>
              </a:lnSpc>
              <a:spcBef>
                <a:spcPts val="1300"/>
              </a:spcBef>
              <a:buSzPct val="100000"/>
              <a:buFont typeface="Arial"/>
              <a:buChar char="•"/>
              <a:defRPr sz="2000">
                <a:solidFill>
                  <a:srgbClr val="292929"/>
                </a:solidFill>
                <a:latin typeface="Abadi"/>
                <a:ea typeface="Abadi"/>
                <a:cs typeface="Abadi"/>
                <a:sym typeface="Abadi"/>
              </a:defRPr>
            </a:pPr>
            <a:r>
              <a:t>Perform predictive analysis using classification models</a:t>
            </a:r>
            <a:endParaRPr sz="600">
              <a:solidFill>
                <a:srgbClr val="0070C0"/>
              </a:solidFill>
              <a:latin typeface="IBM Plex Mono Text"/>
              <a:ea typeface="IBM Plex Mono Text"/>
              <a:cs typeface="IBM Plex Mono Text"/>
              <a:sym typeface="IBM Plex Mono Text"/>
            </a:endParaRPr>
          </a:p>
          <a:p>
            <a:pPr lvl="1" marL="644651" indent="-214884" defTabSz="859536">
              <a:lnSpc>
                <a:spcPct val="96000"/>
              </a:lnSpc>
              <a:spcBef>
                <a:spcPts val="1300"/>
              </a:spcBef>
              <a:buSzPct val="100000"/>
              <a:buFont typeface="Arial"/>
              <a:buChar char="•"/>
              <a:defRPr sz="1700">
                <a:solidFill>
                  <a:srgbClr val="767171"/>
                </a:solidFill>
                <a:latin typeface="Abadi"/>
                <a:ea typeface="Abadi"/>
                <a:cs typeface="Abadi"/>
                <a:sym typeface="Abadi"/>
              </a:defRPr>
            </a:pPr>
            <a:r>
              <a:t>Using machine learning to determine if the first stage of Falcon 9 will land successfully. First splitting the data into training data and test data to find the best Hyperparameter for SVM, Classification Trees, and Logistic Regression. Then finding the method that performs best using test data.</a:t>
            </a:r>
          </a:p>
        </p:txBody>
      </p:sp>
      <p:sp>
        <p:nvSpPr>
          <p:cNvPr id="146"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Methodology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8" name="Slide Number Placeholder 5"/>
          <p:cNvSpPr txBox="1"/>
          <p:nvPr>
            <p:ph type="sldNum" sz="quarter" idx="4294967295"/>
          </p:nvPr>
        </p:nvSpPr>
        <p:spPr>
          <a:xfrm>
            <a:off x="11240820" y="6060021"/>
            <a:ext cx="21715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Content Placeholder 4"/>
          <p:cNvSpPr txBox="1"/>
          <p:nvPr>
            <p:ph type="body" idx="4294967295"/>
          </p:nvPr>
        </p:nvSpPr>
        <p:spPr>
          <a:xfrm>
            <a:off x="770010" y="1378717"/>
            <a:ext cx="10515601" cy="4798246"/>
          </a:xfrm>
          <a:prstGeom prst="rect">
            <a:avLst/>
          </a:prstGeom>
        </p:spPr>
        <p:txBody>
          <a:bodyPr/>
          <a:lstStyle/>
          <a:p>
            <a:pPr marL="157734" indent="-157734" defTabSz="630936">
              <a:lnSpc>
                <a:spcPct val="100000"/>
              </a:lnSpc>
              <a:spcBef>
                <a:spcPts val="900"/>
              </a:spcBef>
              <a:defRPr sz="1500">
                <a:solidFill>
                  <a:srgbClr val="292929"/>
                </a:solidFill>
                <a:latin typeface="Abadi"/>
                <a:ea typeface="Abadi"/>
                <a:cs typeface="Abadi"/>
                <a:sym typeface="Abadi"/>
              </a:defRPr>
            </a:pPr>
            <a:r>
              <a:t>Describe how data sets were collected. </a:t>
            </a:r>
          </a:p>
          <a:p>
            <a:pPr lvl="1" marL="473201" indent="-157734" defTabSz="630936">
              <a:lnSpc>
                <a:spcPct val="100000"/>
              </a:lnSpc>
              <a:spcBef>
                <a:spcPts val="900"/>
              </a:spcBef>
              <a:defRPr sz="1500">
                <a:solidFill>
                  <a:srgbClr val="292929"/>
                </a:solidFill>
                <a:latin typeface="Abadi"/>
                <a:ea typeface="Abadi"/>
                <a:cs typeface="Abadi"/>
                <a:sym typeface="Abadi"/>
              </a:defRPr>
            </a:pPr>
            <a:r>
              <a:t>To collecting data sets, making a get request to the SpaceX API, and also doing some basic data wrangling and formating.</a:t>
            </a:r>
          </a:p>
          <a:p>
            <a:pPr lvl="1" marL="473201" indent="-157734" defTabSz="630936">
              <a:lnSpc>
                <a:spcPct val="100000"/>
              </a:lnSpc>
              <a:spcBef>
                <a:spcPts val="900"/>
              </a:spcBef>
              <a:defRPr sz="1500">
                <a:solidFill>
                  <a:srgbClr val="292929"/>
                </a:solidFill>
                <a:latin typeface="Abadi"/>
                <a:ea typeface="Abadi"/>
                <a:cs typeface="Abadi"/>
                <a:sym typeface="Abadi"/>
              </a:defRPr>
            </a:pPr>
            <a:r>
              <a:t>Request to the SpaceX API</a:t>
            </a:r>
          </a:p>
          <a:p>
            <a:pPr lvl="1" marL="473201" indent="-157734" defTabSz="630936">
              <a:lnSpc>
                <a:spcPct val="100000"/>
              </a:lnSpc>
              <a:spcBef>
                <a:spcPts val="900"/>
              </a:spcBef>
              <a:defRPr sz="1500">
                <a:solidFill>
                  <a:srgbClr val="292929"/>
                </a:solidFill>
                <a:latin typeface="Abadi"/>
                <a:ea typeface="Abadi"/>
                <a:cs typeface="Abadi"/>
                <a:sym typeface="Abadi"/>
              </a:defRPr>
            </a:pPr>
            <a:r>
              <a:t>Clean the requested data</a:t>
            </a:r>
          </a:p>
          <a:p>
            <a:pPr marL="157734" indent="-157734" defTabSz="630936">
              <a:lnSpc>
                <a:spcPct val="100000"/>
              </a:lnSpc>
              <a:spcBef>
                <a:spcPts val="900"/>
              </a:spcBef>
              <a:defRPr sz="1500">
                <a:solidFill>
                  <a:srgbClr val="292929"/>
                </a:solidFill>
                <a:latin typeface="Abadi"/>
                <a:ea typeface="Abadi"/>
                <a:cs typeface="Abadi"/>
                <a:sym typeface="Abadi"/>
              </a:defRPr>
            </a:pPr>
            <a:r>
              <a:t>You need to present your data collection process use key phrases and flowcharts</a:t>
            </a:r>
          </a:p>
          <a:p>
            <a:pPr lvl="1" marL="553452" indent="-202931" defTabSz="630936">
              <a:lnSpc>
                <a:spcPct val="100000"/>
              </a:lnSpc>
              <a:spcBef>
                <a:spcPts val="900"/>
              </a:spcBef>
              <a:buFontTx/>
              <a:buAutoNum type="arabicPeriod" startAt="1"/>
              <a:defRPr sz="1500">
                <a:solidFill>
                  <a:srgbClr val="292929"/>
                </a:solidFill>
                <a:latin typeface="Abadi"/>
                <a:ea typeface="Abadi"/>
                <a:cs typeface="Abadi"/>
                <a:sym typeface="Abadi"/>
              </a:defRPr>
            </a:pPr>
            <a:r>
              <a:t>Import Libraries and Define Auxiliary Functions</a:t>
            </a:r>
          </a:p>
          <a:p>
            <a:pPr lvl="1" marL="553452" indent="-202931" defTabSz="630936">
              <a:lnSpc>
                <a:spcPct val="100000"/>
              </a:lnSpc>
              <a:spcBef>
                <a:spcPts val="900"/>
              </a:spcBef>
              <a:buFontTx/>
              <a:buAutoNum type="arabicPeriod" startAt="1"/>
              <a:defRPr sz="1500">
                <a:solidFill>
                  <a:srgbClr val="292929"/>
                </a:solidFill>
                <a:latin typeface="Abadi"/>
                <a:ea typeface="Abadi"/>
                <a:cs typeface="Abadi"/>
                <a:sym typeface="Abadi"/>
              </a:defRPr>
            </a:pPr>
            <a:r>
              <a:t>Request rocket launch data from SpaceX API with the following URL:</a:t>
            </a:r>
          </a:p>
          <a:p>
            <a:pPr lvl="1" marL="0" indent="350520" defTabSz="630936">
              <a:lnSpc>
                <a:spcPct val="100000"/>
              </a:lnSpc>
              <a:spcBef>
                <a:spcPts val="900"/>
              </a:spcBef>
              <a:buSzTx/>
              <a:buNone/>
              <a:defRPr sz="1500">
                <a:solidFill>
                  <a:srgbClr val="292929"/>
                </a:solidFill>
                <a:latin typeface="Abadi"/>
                <a:ea typeface="Abadi"/>
                <a:cs typeface="Abadi"/>
                <a:sym typeface="Abadi"/>
              </a:defRPr>
            </a:pPr>
            <a:r>
              <a:t>https://api.spacexdata.com/v4/launches/past</a:t>
            </a:r>
          </a:p>
          <a:p>
            <a:pPr lvl="1" marL="553452" indent="-202931" defTabSz="630936">
              <a:lnSpc>
                <a:spcPct val="100000"/>
              </a:lnSpc>
              <a:spcBef>
                <a:spcPts val="900"/>
              </a:spcBef>
              <a:buFontTx/>
              <a:buAutoNum type="arabicPeriod" startAt="3"/>
              <a:defRPr sz="1500">
                <a:solidFill>
                  <a:srgbClr val="292929"/>
                </a:solidFill>
                <a:latin typeface="Abadi"/>
                <a:ea typeface="Abadi"/>
                <a:cs typeface="Abadi"/>
                <a:sym typeface="Abadi"/>
              </a:defRPr>
            </a:pPr>
            <a:r>
              <a:t>Request and parse the SpaceX launch data using the GET request</a:t>
            </a:r>
          </a:p>
          <a:p>
            <a:pPr lvl="3" marL="0" indent="473201" defTabSz="630936">
              <a:lnSpc>
                <a:spcPct val="100000"/>
              </a:lnSpc>
              <a:spcBef>
                <a:spcPts val="900"/>
              </a:spcBef>
              <a:buSzTx/>
              <a:buNone/>
              <a:defRPr sz="1500">
                <a:solidFill>
                  <a:srgbClr val="292929"/>
                </a:solidFill>
                <a:latin typeface="Abadi"/>
                <a:ea typeface="Abadi"/>
                <a:cs typeface="Abadi"/>
                <a:sym typeface="Abadi"/>
              </a:defRPr>
            </a:pPr>
            <a:r>
              <a:t>https://cf-courses-data.s3.us.cloud-object-storage.appdomain.cloud/IBM-DS0321EN-SkillsNetwork/datasets/API_call_spacex_api.json</a:t>
            </a:r>
          </a:p>
          <a:p>
            <a:pPr lvl="1" marL="553452" indent="-202931" defTabSz="630936">
              <a:lnSpc>
                <a:spcPct val="100000"/>
              </a:lnSpc>
              <a:spcBef>
                <a:spcPts val="900"/>
              </a:spcBef>
              <a:buFontTx/>
              <a:buAutoNum type="arabicPeriod" startAt="3"/>
              <a:defRPr sz="1500">
                <a:solidFill>
                  <a:srgbClr val="292929"/>
                </a:solidFill>
                <a:latin typeface="Abadi"/>
                <a:ea typeface="Abadi"/>
                <a:cs typeface="Abadi"/>
                <a:sym typeface="Abadi"/>
              </a:defRPr>
            </a:pPr>
            <a:r>
              <a:t>Filter the dataframe to only include Falcon 9 launches</a:t>
            </a:r>
          </a:p>
          <a:p>
            <a:pPr lvl="1" marL="553452" indent="-202931" defTabSz="630936">
              <a:lnSpc>
                <a:spcPct val="100000"/>
              </a:lnSpc>
              <a:spcBef>
                <a:spcPts val="900"/>
              </a:spcBef>
              <a:buFontTx/>
              <a:buAutoNum type="arabicPeriod" startAt="3"/>
              <a:defRPr sz="1500">
                <a:solidFill>
                  <a:srgbClr val="292929"/>
                </a:solidFill>
                <a:latin typeface="Abadi"/>
                <a:ea typeface="Abadi"/>
                <a:cs typeface="Abadi"/>
                <a:sym typeface="Abadi"/>
              </a:defRPr>
            </a:pPr>
            <a:r>
              <a:t>Dealing with Missing Values</a:t>
            </a:r>
          </a:p>
        </p:txBody>
      </p:sp>
      <p:sp>
        <p:nvSpPr>
          <p:cNvPr id="150"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Data Collection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Slide Number Placeholder 5"/>
          <p:cNvSpPr txBox="1"/>
          <p:nvPr>
            <p:ph type="sldNum" sz="quarter" idx="4294967295"/>
          </p:nvPr>
        </p:nvSpPr>
        <p:spPr>
          <a:xfrm>
            <a:off x="11240820" y="6060021"/>
            <a:ext cx="21715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3" name="Content Placeholder 4"/>
          <p:cNvSpPr txBox="1"/>
          <p:nvPr>
            <p:ph type="body" sz="half" idx="4294967295"/>
          </p:nvPr>
        </p:nvSpPr>
        <p:spPr>
          <a:xfrm>
            <a:off x="5910262" y="1792287"/>
            <a:ext cx="5461002" cy="4206878"/>
          </a:xfrm>
          <a:prstGeom prst="rect">
            <a:avLst/>
          </a:prstGeom>
          <a:ln w="9525">
            <a:solidFill>
              <a:srgbClr val="0B49CB"/>
            </a:solidFill>
            <a:prstDash val="dash"/>
            <a:round/>
          </a:ln>
        </p:spPr>
        <p:txBody>
          <a:bodyPr/>
          <a:lstStyle/>
          <a:p>
            <a:pPr marL="0" indent="0">
              <a:buSzTx/>
              <a:buNone/>
              <a:defRPr sz="2200">
                <a:solidFill>
                  <a:srgbClr val="1C7DDB"/>
                </a:solidFill>
                <a:latin typeface="Abadi"/>
                <a:ea typeface="Abadi"/>
                <a:cs typeface="Abadi"/>
                <a:sym typeface="Abadi"/>
              </a:defRPr>
            </a:pPr>
          </a:p>
          <a:p>
            <a:pPr marL="0" indent="0">
              <a:buSzTx/>
              <a:buNone/>
              <a:defRPr sz="2200">
                <a:solidFill>
                  <a:srgbClr val="1C7DDB"/>
                </a:solidFill>
                <a:latin typeface="Abadi"/>
                <a:ea typeface="Abadi"/>
                <a:cs typeface="Abadi"/>
                <a:sym typeface="Abadi"/>
              </a:defRPr>
            </a:pPr>
          </a:p>
          <a:p>
            <a:pPr marL="0" indent="0">
              <a:buSzTx/>
              <a:buNone/>
              <a:defRPr sz="2200">
                <a:solidFill>
                  <a:srgbClr val="1C7DDB"/>
                </a:solidFill>
                <a:latin typeface="Abadi"/>
                <a:ea typeface="Abadi"/>
                <a:cs typeface="Abadi"/>
                <a:sym typeface="Abadi"/>
              </a:defRPr>
            </a:pPr>
          </a:p>
          <a:p>
            <a:pPr marL="0" indent="0">
              <a:buSzTx/>
              <a:buNone/>
              <a:defRPr sz="2200">
                <a:solidFill>
                  <a:srgbClr val="1C7DDB"/>
                </a:solidFill>
                <a:latin typeface="Abadi"/>
                <a:ea typeface="Abadi"/>
                <a:cs typeface="Abadi"/>
                <a:sym typeface="Abadi"/>
              </a:defRPr>
            </a:pPr>
          </a:p>
          <a:p>
            <a:pPr marL="294104" indent="-294104">
              <a:buFontTx/>
              <a:buAutoNum type="arabicPeriod" startAt="1"/>
              <a:defRPr sz="2200">
                <a:solidFill>
                  <a:srgbClr val="1C7DDB"/>
                </a:solidFill>
                <a:latin typeface="Abadi"/>
                <a:ea typeface="Abadi"/>
                <a:cs typeface="Abadi"/>
                <a:sym typeface="Abadi"/>
              </a:defRPr>
            </a:pPr>
            <a:r>
              <a:t>Request rocket launch data from SpaceX API with the following URL:</a:t>
            </a:r>
          </a:p>
          <a:p>
            <a:pPr marL="294104" indent="-294104">
              <a:buFontTx/>
              <a:buAutoNum type="arabicPeriod" startAt="1"/>
              <a:defRPr sz="2200">
                <a:solidFill>
                  <a:srgbClr val="1C7DDB"/>
                </a:solidFill>
                <a:latin typeface="Abadi"/>
                <a:ea typeface="Abadi"/>
                <a:cs typeface="Abadi"/>
                <a:sym typeface="Abadi"/>
              </a:defRPr>
            </a:pPr>
            <a:r>
              <a:t>response = requests.get(spacex_url)</a:t>
            </a:r>
          </a:p>
        </p:txBody>
      </p:sp>
      <p:sp>
        <p:nvSpPr>
          <p:cNvPr id="154" name="Text Placeholder 2"/>
          <p:cNvSpPr txBox="1"/>
          <p:nvPr/>
        </p:nvSpPr>
        <p:spPr>
          <a:xfrm>
            <a:off x="866457" y="1800225"/>
            <a:ext cx="4548825" cy="42259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4310" indent="-194310" defTabSz="777240">
              <a:spcBef>
                <a:spcPts val="1100"/>
              </a:spcBef>
              <a:buSzPct val="100000"/>
              <a:buFont typeface="Arial"/>
              <a:buChar char="•"/>
              <a:defRPr>
                <a:solidFill>
                  <a:srgbClr val="292929"/>
                </a:solidFill>
                <a:latin typeface="Abadi"/>
                <a:ea typeface="Abadi"/>
                <a:cs typeface="Abadi"/>
                <a:sym typeface="Abadi"/>
              </a:defRPr>
            </a:pPr>
            <a:r>
              <a:t>Present your data collection with SpaceX REST calls using key phrases and flowcharts</a:t>
            </a:r>
            <a:endParaRPr sz="2300"/>
          </a:p>
          <a:p>
            <a:pPr marL="194310" indent="-194310" defTabSz="777240">
              <a:spcBef>
                <a:spcPts val="1100"/>
              </a:spcBef>
              <a:buSzPct val="100000"/>
              <a:buFont typeface="Arial"/>
              <a:buChar char="•"/>
              <a:defRPr>
                <a:solidFill>
                  <a:srgbClr val="292929"/>
                </a:solidFill>
                <a:latin typeface="Abadi"/>
                <a:ea typeface="Abadi"/>
                <a:cs typeface="Abadi"/>
                <a:sym typeface="Abadi"/>
              </a:defRPr>
            </a:pPr>
          </a:p>
          <a:p>
            <a:pPr marL="194310" indent="-194310" defTabSz="777240">
              <a:spcBef>
                <a:spcPts val="1100"/>
              </a:spcBef>
              <a:buSzPct val="100000"/>
              <a:buFont typeface="Arial"/>
              <a:buChar char="•"/>
              <a:defRPr>
                <a:solidFill>
                  <a:srgbClr val="292929"/>
                </a:solidFill>
                <a:latin typeface="Abadi"/>
                <a:ea typeface="Abadi"/>
                <a:cs typeface="Abadi"/>
                <a:sym typeface="Abadi"/>
              </a:defRPr>
            </a:pPr>
            <a:r>
              <a:t>Add the GitHub URL of the completed SpaceX API calls notebook </a:t>
            </a:r>
            <a:r>
              <a:rPr>
                <a:solidFill>
                  <a:srgbClr val="1C7DDB"/>
                </a:solidFill>
              </a:rPr>
              <a:t>(must include completed code cell and outcome cell), </a:t>
            </a:r>
            <a:r>
              <a:t>as an external reference and peer-review purpose</a:t>
            </a:r>
          </a:p>
          <a:p>
            <a:pPr lvl="1" indent="194310" defTabSz="777240">
              <a:lnSpc>
                <a:spcPct val="96000"/>
              </a:lnSpc>
              <a:spcBef>
                <a:spcPts val="1100"/>
              </a:spcBef>
              <a:defRPr u="sng">
                <a:solidFill>
                  <a:srgbClr val="0563C1"/>
                </a:solidFill>
                <a:uFill>
                  <a:solidFill>
                    <a:srgbClr val="0563C1"/>
                  </a:solidFill>
                </a:uFill>
                <a:latin typeface="Abadi"/>
                <a:ea typeface="Abadi"/>
                <a:cs typeface="Abadi"/>
                <a:sym typeface="Abadi"/>
              </a:defRPr>
            </a:pPr>
            <a:r>
              <a:rPr>
                <a:solidFill>
                  <a:srgbClr val="0000FF"/>
                </a:solidFill>
                <a:uFill>
                  <a:solidFill>
                    <a:srgbClr val="0000FF"/>
                  </a:solidFill>
                </a:uFill>
                <a:hlinkClick r:id="rId3" invalidUrl="" action="" tgtFrame="" tooltip="" history="1" highlightClick="0" endSnd="0"/>
              </a:rPr>
              <a:t>https://github.com/briskwalking53/SpaceXFalcon9firststageLandingPrediction/blob/main/jupyter-labs-spacex-data-collection-api.ipynb</a:t>
            </a:r>
          </a:p>
        </p:txBody>
      </p:sp>
      <p:sp>
        <p:nvSpPr>
          <p:cNvPr id="155" name="Title 1"/>
          <p:cNvSpPr txBox="1"/>
          <p:nvPr/>
        </p:nvSpPr>
        <p:spPr>
          <a:xfrm>
            <a:off x="815731" y="5386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Data Collection – SpaceX API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7" name="Slide Number Placeholder 5"/>
          <p:cNvSpPr txBox="1"/>
          <p:nvPr>
            <p:ph type="sldNum" sz="quarter" idx="4294967295"/>
          </p:nvPr>
        </p:nvSpPr>
        <p:spPr>
          <a:xfrm>
            <a:off x="11240820" y="6060021"/>
            <a:ext cx="217150" cy="3327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 name="Text Placeholder 2"/>
          <p:cNvSpPr txBox="1"/>
          <p:nvPr>
            <p:ph type="body" sz="quarter" idx="4294967295"/>
          </p:nvPr>
        </p:nvSpPr>
        <p:spPr>
          <a:xfrm>
            <a:off x="922411" y="1792288"/>
            <a:ext cx="3932240" cy="3811589"/>
          </a:xfrm>
          <a:prstGeom prst="rect">
            <a:avLst/>
          </a:prstGeom>
        </p:spPr>
        <p:txBody>
          <a:bodyPr/>
          <a:lstStyle/>
          <a:p>
            <a:pPr marL="189737" indent="-189737" defTabSz="758951">
              <a:lnSpc>
                <a:spcPct val="100000"/>
              </a:lnSpc>
              <a:spcBef>
                <a:spcPts val="1100"/>
              </a:spcBef>
              <a:defRPr sz="1800">
                <a:solidFill>
                  <a:srgbClr val="292929"/>
                </a:solidFill>
                <a:latin typeface="Abadi"/>
                <a:ea typeface="Abadi"/>
                <a:cs typeface="Abadi"/>
                <a:sym typeface="Abadi"/>
              </a:defRPr>
            </a:pPr>
            <a:r>
              <a:t>Present your web scraping process using key phrases and flowcharts</a:t>
            </a:r>
          </a:p>
          <a:p>
            <a:pPr marL="189737" indent="-189737" defTabSz="758951">
              <a:lnSpc>
                <a:spcPct val="100000"/>
              </a:lnSpc>
              <a:spcBef>
                <a:spcPts val="1100"/>
              </a:spcBef>
              <a:defRPr sz="1800">
                <a:solidFill>
                  <a:srgbClr val="292929"/>
                </a:solidFill>
                <a:latin typeface="Abadi"/>
                <a:ea typeface="Abadi"/>
                <a:cs typeface="Abadi"/>
                <a:sym typeface="Abadi"/>
              </a:defRPr>
            </a:pPr>
          </a:p>
          <a:p>
            <a:pPr marL="189737" indent="-189737" defTabSz="758951">
              <a:lnSpc>
                <a:spcPct val="100000"/>
              </a:lnSpc>
              <a:spcBef>
                <a:spcPts val="1100"/>
              </a:spcBef>
              <a:defRPr sz="1800">
                <a:solidFill>
                  <a:srgbClr val="292929"/>
                </a:solidFill>
                <a:latin typeface="Abadi"/>
                <a:ea typeface="Abadi"/>
                <a:cs typeface="Abadi"/>
                <a:sym typeface="Abadi"/>
              </a:defRPr>
            </a:pPr>
            <a:r>
              <a:t>Add the GitHub URL of the completed web scraping notebook, as an external reference and peer-review purpose</a:t>
            </a:r>
          </a:p>
          <a:p>
            <a:pPr lvl="1" marL="0" indent="189737" defTabSz="758951">
              <a:lnSpc>
                <a:spcPct val="100000"/>
              </a:lnSpc>
              <a:spcBef>
                <a:spcPts val="1100"/>
              </a:spcBef>
              <a:buSzTx/>
              <a:buNone/>
              <a:defRPr sz="1800" u="sng">
                <a:solidFill>
                  <a:srgbClr val="0563C1"/>
                </a:solidFill>
                <a:uFill>
                  <a:solidFill>
                    <a:srgbClr val="0563C1"/>
                  </a:solidFill>
                </a:uFill>
                <a:latin typeface="Abadi"/>
                <a:ea typeface="Abadi"/>
                <a:cs typeface="Abadi"/>
                <a:sym typeface="Abadi"/>
              </a:defRPr>
            </a:pPr>
            <a:r>
              <a:rPr>
                <a:solidFill>
                  <a:srgbClr val="0000FF"/>
                </a:solidFill>
                <a:uFill>
                  <a:solidFill>
                    <a:srgbClr val="0000FF"/>
                  </a:solidFill>
                </a:uFill>
                <a:hlinkClick r:id="rId3" invalidUrl="" action="" tgtFrame="" tooltip="" history="1" highlightClick="0" endSnd="0"/>
              </a:rPr>
              <a:t>https://github.com/briskwalking53/SpaceXFalcon9firststageLandingPrediction/blob/main/jupyter-labs-spacex-data-collection-api.ipynb</a:t>
            </a:r>
          </a:p>
        </p:txBody>
      </p:sp>
      <p:sp>
        <p:nvSpPr>
          <p:cNvPr id="159" name="Title 1"/>
          <p:cNvSpPr txBox="1"/>
          <p:nvPr/>
        </p:nvSpPr>
        <p:spPr>
          <a:xfrm>
            <a:off x="968131" y="691051"/>
            <a:ext cx="10424160" cy="5490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749808">
              <a:lnSpc>
                <a:spcPct val="72000"/>
              </a:lnSpc>
              <a:defRPr sz="3000">
                <a:solidFill>
                  <a:srgbClr val="0B49CB"/>
                </a:solidFill>
                <a:latin typeface="Abadi"/>
                <a:ea typeface="Abadi"/>
                <a:cs typeface="Abadi"/>
                <a:sym typeface="Abadi"/>
              </a:defRPr>
            </a:lvl1pPr>
          </a:lstStyle>
          <a:p>
            <a:pPr/>
            <a:r>
              <a:t>Data Collection - Scraping</a:t>
            </a:r>
          </a:p>
        </p:txBody>
      </p:sp>
      <p:grpSp>
        <p:nvGrpSpPr>
          <p:cNvPr id="162" name="Content Placeholder 4"/>
          <p:cNvGrpSpPr/>
          <p:nvPr/>
        </p:nvGrpSpPr>
        <p:grpSpPr>
          <a:xfrm>
            <a:off x="5910262" y="1792287"/>
            <a:ext cx="5461002" cy="4206878"/>
            <a:chOff x="0" y="0"/>
            <a:chExt cx="5461001" cy="4206876"/>
          </a:xfrm>
        </p:grpSpPr>
        <p:sp>
          <p:nvSpPr>
            <p:cNvPr id="160" name="四角形"/>
            <p:cNvSpPr/>
            <p:nvPr/>
          </p:nvSpPr>
          <p:spPr>
            <a:xfrm>
              <a:off x="-1" y="-1"/>
              <a:ext cx="5461003" cy="4206878"/>
            </a:xfrm>
            <a:prstGeom prst="rect">
              <a:avLst/>
            </a:prstGeom>
            <a:noFill/>
            <a:ln w="9525" cap="flat">
              <a:solidFill>
                <a:srgbClr val="0B49CB"/>
              </a:solidFill>
              <a:prstDash val="dash"/>
              <a:round/>
            </a:ln>
            <a:effectLst/>
          </p:spPr>
          <p:txBody>
            <a:bodyPr wrap="square" lIns="45718" tIns="45718" rIns="45718" bIns="45718" numCol="1" anchor="t">
              <a:noAutofit/>
            </a:bodyPr>
            <a:lstStyle/>
            <a:p>
              <a:pPr>
                <a:lnSpc>
                  <a:spcPct val="90000"/>
                </a:lnSpc>
                <a:spcBef>
                  <a:spcPts val="1000"/>
                </a:spcBef>
                <a:defRPr sz="2800">
                  <a:latin typeface="+mj-lt"/>
                  <a:ea typeface="+mj-ea"/>
                  <a:cs typeface="+mj-cs"/>
                  <a:sym typeface="Calibri"/>
                </a:defRPr>
              </a:pPr>
            </a:p>
          </p:txBody>
        </p:sp>
        <p:sp>
          <p:nvSpPr>
            <p:cNvPr id="161" name="To make the requested JSON results more consistent, use the following static response object for this project:…"/>
            <p:cNvSpPr txBox="1"/>
            <p:nvPr/>
          </p:nvSpPr>
          <p:spPr>
            <a:xfrm>
              <a:off x="50481" y="4762"/>
              <a:ext cx="5360039" cy="41973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normAutofit fontScale="100000" lnSpcReduction="0"/>
            </a:bodyPr>
            <a:lstStyle/>
            <a:p>
              <a:pPr defTabSz="722376">
                <a:lnSpc>
                  <a:spcPct val="90000"/>
                </a:lnSpc>
                <a:spcBef>
                  <a:spcPts val="700"/>
                </a:spcBef>
                <a:defRPr sz="1700">
                  <a:solidFill>
                    <a:srgbClr val="1C7DDB"/>
                  </a:solidFill>
                  <a:latin typeface="Abadi"/>
                  <a:ea typeface="Abadi"/>
                  <a:cs typeface="Abadi"/>
                  <a:sym typeface="Abadi"/>
                </a:defRPr>
              </a:pPr>
            </a:p>
            <a:p>
              <a:pPr marL="232342" indent="-232342" defTabSz="722376">
                <a:lnSpc>
                  <a:spcPct val="90000"/>
                </a:lnSpc>
                <a:spcBef>
                  <a:spcPts val="700"/>
                </a:spcBef>
                <a:buSzPct val="100000"/>
                <a:buAutoNum type="arabicPeriod" startAt="1"/>
                <a:defRPr sz="1700">
                  <a:solidFill>
                    <a:srgbClr val="1C7DDB"/>
                  </a:solidFill>
                  <a:latin typeface="Abadi"/>
                  <a:ea typeface="Abadi"/>
                  <a:cs typeface="Abadi"/>
                  <a:sym typeface="Abadi"/>
                </a:defRPr>
              </a:pPr>
              <a:r>
                <a:t>To make the requested JSON results more consistent, use the following static response object for this project:</a:t>
              </a:r>
            </a:p>
            <a:p>
              <a:pPr marL="232342" indent="-232342" defTabSz="722376">
                <a:lnSpc>
                  <a:spcPct val="90000"/>
                </a:lnSpc>
                <a:spcBef>
                  <a:spcPts val="700"/>
                </a:spcBef>
                <a:buSzPct val="100000"/>
                <a:buAutoNum type="arabicPeriod" startAt="1"/>
                <a:defRPr sz="1700">
                  <a:solidFill>
                    <a:srgbClr val="1C7DDB"/>
                  </a:solidFill>
                  <a:latin typeface="Abadi"/>
                  <a:ea typeface="Abadi"/>
                  <a:cs typeface="Abadi"/>
                  <a:sym typeface="Abadi"/>
                </a:defRPr>
              </a:pPr>
              <a:r>
                <a:t>Decode the response content as a Json using .json() and turn it into a Pandas dataframe using .json_normalize()</a:t>
              </a:r>
            </a:p>
            <a:p>
              <a:pPr marL="232342" indent="-232342" defTabSz="722376">
                <a:lnSpc>
                  <a:spcPct val="90000"/>
                </a:lnSpc>
                <a:spcBef>
                  <a:spcPts val="700"/>
                </a:spcBef>
                <a:buSzPct val="100000"/>
                <a:buAutoNum type="arabicPeriod" startAt="1"/>
                <a:defRPr sz="1700">
                  <a:solidFill>
                    <a:srgbClr val="1C7DDB"/>
                  </a:solidFill>
                  <a:latin typeface="Abadi"/>
                  <a:ea typeface="Abadi"/>
                  <a:cs typeface="Abadi"/>
                  <a:sym typeface="Abadi"/>
                </a:defRPr>
              </a:pPr>
              <a:r>
                <a:t>To get information about the launches using the IDs given for each launch, and also specifically using columns rocket, payloads, launchpad, and cores.</a:t>
              </a:r>
            </a:p>
            <a:p>
              <a:pPr marL="232342" indent="-232342" defTabSz="722376">
                <a:lnSpc>
                  <a:spcPct val="90000"/>
                </a:lnSpc>
                <a:spcBef>
                  <a:spcPts val="700"/>
                </a:spcBef>
                <a:buSzPct val="100000"/>
                <a:buAutoNum type="arabicPeriod" startAt="1"/>
                <a:defRPr sz="1700">
                  <a:solidFill>
                    <a:srgbClr val="1C7DDB"/>
                  </a:solidFill>
                  <a:latin typeface="Abadi"/>
                  <a:ea typeface="Abadi"/>
                  <a:cs typeface="Abadi"/>
                  <a:sym typeface="Abadi"/>
                </a:defRPr>
              </a:pPr>
              <a:r>
                <a:t>Remove the Falcon 1 launches keeping only the Falcon 9 launches. Filter the data dataframe using the BoosterVersion column to only keep the Falcon 9 launches. Save the filtered data to a new dataframe called data_falcon9.</a:t>
              </a:r>
            </a:p>
          </p:txBody>
        </p:sp>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Calibri"/>
        <a:ea typeface="Calibri"/>
        <a:cs typeface="Calibri"/>
      </a:majorFont>
      <a:minorFont>
        <a:latin typeface="Helvetica"/>
        <a:ea typeface="Helvetica"/>
        <a:cs typeface="Helvetica"/>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Calibri"/>
        <a:ea typeface="Calibri"/>
        <a:cs typeface="Calibri"/>
      </a:majorFont>
      <a:minorFont>
        <a:latin typeface="Helvetica"/>
        <a:ea typeface="Helvetica"/>
        <a:cs typeface="Helvetica"/>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